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311" r:id="rId3"/>
    <p:sldId id="257" r:id="rId4"/>
    <p:sldId id="261" r:id="rId5"/>
    <p:sldId id="294" r:id="rId6"/>
    <p:sldId id="293" r:id="rId7"/>
    <p:sldId id="260" r:id="rId8"/>
    <p:sldId id="302" r:id="rId9"/>
    <p:sldId id="331" r:id="rId10"/>
    <p:sldId id="334" r:id="rId11"/>
    <p:sldId id="333" r:id="rId12"/>
    <p:sldId id="330" r:id="rId13"/>
    <p:sldId id="289" r:id="rId14"/>
    <p:sldId id="304" r:id="rId15"/>
    <p:sldId id="303" r:id="rId16"/>
    <p:sldId id="305" r:id="rId17"/>
    <p:sldId id="306" r:id="rId18"/>
    <p:sldId id="307" r:id="rId19"/>
    <p:sldId id="308" r:id="rId20"/>
    <p:sldId id="309" r:id="rId21"/>
    <p:sldId id="268" r:id="rId22"/>
    <p:sldId id="259" r:id="rId23"/>
    <p:sldId id="265" r:id="rId24"/>
    <p:sldId id="266" r:id="rId25"/>
    <p:sldId id="269" r:id="rId26"/>
    <p:sldId id="295" r:id="rId27"/>
    <p:sldId id="328" r:id="rId28"/>
    <p:sldId id="267" r:id="rId29"/>
    <p:sldId id="270" r:id="rId30"/>
    <p:sldId id="274" r:id="rId31"/>
    <p:sldId id="276" r:id="rId32"/>
    <p:sldId id="275" r:id="rId33"/>
    <p:sldId id="277" r:id="rId34"/>
    <p:sldId id="278" r:id="rId35"/>
    <p:sldId id="279" r:id="rId36"/>
    <p:sldId id="319" r:id="rId37"/>
    <p:sldId id="323" r:id="rId38"/>
    <p:sldId id="324" r:id="rId39"/>
    <p:sldId id="321" r:id="rId40"/>
    <p:sldId id="322" r:id="rId41"/>
    <p:sldId id="325" r:id="rId42"/>
    <p:sldId id="326" r:id="rId43"/>
    <p:sldId id="327" r:id="rId44"/>
    <p:sldId id="280" r:id="rId45"/>
    <p:sldId id="288" r:id="rId46"/>
    <p:sldId id="297" r:id="rId47"/>
    <p:sldId id="298" r:id="rId48"/>
    <p:sldId id="281" r:id="rId49"/>
    <p:sldId id="310" r:id="rId50"/>
    <p:sldId id="282" r:id="rId51"/>
    <p:sldId id="273" r:id="rId52"/>
    <p:sldId id="271" r:id="rId53"/>
    <p:sldId id="283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40" autoAdjust="0"/>
    <p:restoredTop sz="73297" autoAdjust="0"/>
  </p:normalViewPr>
  <p:slideViewPr>
    <p:cSldViewPr>
      <p:cViewPr>
        <p:scale>
          <a:sx n="51" d="100"/>
          <a:sy n="51" d="100"/>
        </p:scale>
        <p:origin x="-1926" y="-5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5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F8732C-0B0F-439B-AFEC-E8970BEB2953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A46D7F-E4B7-4183-A977-382224068AB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46D7F-E4B7-4183-A977-382224068ABD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46D7F-E4B7-4183-A977-382224068ABD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7" Type="http://schemas.openxmlformats.org/officeDocument/2006/relationships/image" Target="../media/image128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Video Backup  2016\Iphone Backup 2017\992MNNQU\IMG_07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457200"/>
            <a:ext cx="7696200" cy="5772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Books </a:t>
            </a:r>
            <a:endParaRPr lang="en-US" dirty="0"/>
          </a:p>
        </p:txBody>
      </p:sp>
      <p:pic>
        <p:nvPicPr>
          <p:cNvPr id="4" name="Picture 2" descr="C:\Users\Dr Fawwad Ahmad\Desktop\Achievements and Future plan 2022\WhatsApp Image 2022-10-18 at 4.26.39 PM (5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490132"/>
            <a:ext cx="3454400" cy="4605867"/>
          </a:xfrm>
          <a:prstGeom prst="rect">
            <a:avLst/>
          </a:prstGeom>
          <a:noFill/>
        </p:spPr>
      </p:pic>
      <p:pic>
        <p:nvPicPr>
          <p:cNvPr id="5" name="Picture 3" descr="C:\Users\Dr Fawwad Ahmad\Desktop\Achievements and Future plan 2022\WhatsApp Image 2022-10-18 at 4.26.39 PM (6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549400"/>
            <a:ext cx="3352800" cy="447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Book Chapters</a:t>
            </a:r>
            <a:endParaRPr lang="en-US" dirty="0"/>
          </a:p>
        </p:txBody>
      </p:sp>
      <p:pic>
        <p:nvPicPr>
          <p:cNvPr id="51202" name="Picture 2" descr="Pag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95399"/>
            <a:ext cx="3352800" cy="4773731"/>
          </a:xfrm>
          <a:prstGeom prst="rect">
            <a:avLst/>
          </a:prstGeom>
          <a:noFill/>
        </p:spPr>
      </p:pic>
      <p:pic>
        <p:nvPicPr>
          <p:cNvPr id="51203" name="Picture 3" descr="C:\Users\Dr Fawwad Ahmad\Desktop\Achievements and Future plan 2022\Untitl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295399"/>
            <a:ext cx="3784433" cy="45966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Manuals and Reports</a:t>
            </a:r>
            <a:endParaRPr lang="en-US" dirty="0"/>
          </a:p>
        </p:txBody>
      </p:sp>
      <p:pic>
        <p:nvPicPr>
          <p:cNvPr id="4" name="Picture 6" descr="C:\Users\Dr Fawwad Ahmad\Desktop\Achievements and Future plan 2022\WhatsApp Image 2022-10-18 at 4.26.39 PM (3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752600"/>
            <a:ext cx="2628900" cy="3505200"/>
          </a:xfrm>
          <a:prstGeom prst="rect">
            <a:avLst/>
          </a:prstGeom>
          <a:noFill/>
        </p:spPr>
      </p:pic>
      <p:pic>
        <p:nvPicPr>
          <p:cNvPr id="5" name="Picture 7" descr="C:\Users\Dr Fawwad Ahmad\Desktop\Achievements and Future plan 2022\WhatsApp Image 2022-10-18 at 4.26.39 PM (4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1752600"/>
            <a:ext cx="2628900" cy="3505200"/>
          </a:xfrm>
          <a:prstGeom prst="rect">
            <a:avLst/>
          </a:prstGeom>
          <a:noFill/>
        </p:spPr>
      </p:pic>
      <p:pic>
        <p:nvPicPr>
          <p:cNvPr id="6" name="Picture 8" descr="C:\Users\Dr Fawwad Ahmad\Desktop\Achievements and Future plan 2022\WhatsApp Image 2022-10-18 at 4.26.39 PM (7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4100" y="1676400"/>
            <a:ext cx="2686050" cy="3581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Achievements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sz="2700" b="1" dirty="0" smtClean="0"/>
              <a:t>Abstracts                                                           = 13</a:t>
            </a:r>
          </a:p>
          <a:p>
            <a:pPr>
              <a:buNone/>
            </a:pPr>
            <a:r>
              <a:rPr lang="en-US" sz="2700" b="1" dirty="0" smtClean="0">
                <a:solidFill>
                  <a:srgbClr val="00B050"/>
                </a:solidFill>
              </a:rPr>
              <a:t>(</a:t>
            </a:r>
            <a:r>
              <a:rPr lang="en-US" sz="2700" b="1" dirty="0" smtClean="0">
                <a:solidFill>
                  <a:srgbClr val="7030A0"/>
                </a:solidFill>
              </a:rPr>
              <a:t>Feeding, Brooding, Lighting)</a:t>
            </a:r>
          </a:p>
          <a:p>
            <a:pPr>
              <a:buFont typeface="Wingdings" pitchFamily="2" charset="2"/>
              <a:buChar char="Ø"/>
            </a:pPr>
            <a:r>
              <a:rPr lang="en-US" sz="2700" b="1" dirty="0" smtClean="0"/>
              <a:t>Popular Articles                                                = 34</a:t>
            </a:r>
          </a:p>
          <a:p>
            <a:pPr>
              <a:buNone/>
            </a:pPr>
            <a:r>
              <a:rPr lang="en-US" sz="2700" b="1" dirty="0" smtClean="0">
                <a:solidFill>
                  <a:srgbClr val="7030A0"/>
                </a:solidFill>
              </a:rPr>
              <a:t>(Poultry  Farm Management,  Fancy Birds Production)</a:t>
            </a:r>
          </a:p>
          <a:p>
            <a:pPr>
              <a:buFont typeface="Wingdings" pitchFamily="2" charset="2"/>
              <a:buChar char="Ø"/>
            </a:pPr>
            <a:r>
              <a:rPr lang="en-US" sz="2700" b="1" dirty="0" smtClean="0"/>
              <a:t>TV/ Radio Programs                                        = 11</a:t>
            </a:r>
          </a:p>
          <a:p>
            <a:pPr>
              <a:buNone/>
            </a:pPr>
            <a:r>
              <a:rPr lang="en-US" sz="2700" b="1" dirty="0" smtClean="0">
                <a:solidFill>
                  <a:srgbClr val="7030A0"/>
                </a:solidFill>
              </a:rPr>
              <a:t>( Poultry Business, Farm management, Feeding Strategies)</a:t>
            </a:r>
          </a:p>
          <a:p>
            <a:pPr>
              <a:buFont typeface="Wingdings" pitchFamily="2" charset="2"/>
              <a:buChar char="Ø"/>
            </a:pPr>
            <a:r>
              <a:rPr lang="en-US" sz="2700" b="1" dirty="0" smtClean="0"/>
              <a:t>Welfare  Projects                                               = 07</a:t>
            </a:r>
          </a:p>
          <a:p>
            <a:pPr>
              <a:buNone/>
            </a:pPr>
            <a:r>
              <a:rPr lang="en-US" sz="2700" dirty="0" smtClean="0"/>
              <a:t> (</a:t>
            </a:r>
            <a:r>
              <a:rPr lang="en-US" sz="2700" b="1" dirty="0" smtClean="0">
                <a:solidFill>
                  <a:srgbClr val="7030A0"/>
                </a:solidFill>
              </a:rPr>
              <a:t>Cancer Patient Treatment, School, Diagnostic Laboratory, Ambulance Services,  Free Medical Center,  Faisalabad Development Trust  welfare projects  and UAF students welfare as Flood Relief Funds for students Fee)</a:t>
            </a:r>
          </a:p>
          <a:p>
            <a:pPr>
              <a:buNone/>
            </a:pPr>
            <a:endParaRPr lang="en-US" sz="2700" b="1" dirty="0" smtClean="0">
              <a:solidFill>
                <a:srgbClr val="7030A0"/>
              </a:solidFill>
            </a:endParaRP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Welfare Project 1:  Fee Arrangement for Flood Affected Students of UAF</a:t>
            </a:r>
            <a:endParaRPr lang="en-US" dirty="0"/>
          </a:p>
        </p:txBody>
      </p:sp>
      <p:pic>
        <p:nvPicPr>
          <p:cNvPr id="1026" name="Picture 2" descr="C:\Users\Dr Fawwad Ahmad\Desktop\Achievements and Future plan 2022\WhatsApp Image 2022-10-18 at 4.11.18 PM (1)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905000"/>
            <a:ext cx="6034617" cy="4221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1524000"/>
          </a:xfrm>
        </p:spPr>
        <p:txBody>
          <a:bodyPr>
            <a:normAutofit fontScale="90000"/>
          </a:bodyPr>
          <a:lstStyle/>
          <a:p>
            <a:r>
              <a:rPr lang="en-US" sz="2400" b="1" dirty="0" smtClean="0"/>
              <a:t>Welfare Project 2: School and College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Startup Fee for UAF School Kids , Re-Start  Agriculture  Courses in Schools and </a:t>
            </a:r>
            <a:r>
              <a:rPr lang="en-US" sz="2400" dirty="0" err="1" smtClean="0"/>
              <a:t>FSc</a:t>
            </a:r>
            <a:r>
              <a:rPr lang="en-US" sz="2400" dirty="0" smtClean="0"/>
              <a:t>. Pre-Agriculture  in Colleges working under my Consultancy</a:t>
            </a:r>
            <a:endParaRPr lang="en-US" sz="2400" dirty="0"/>
          </a:p>
        </p:txBody>
      </p:sp>
      <p:pic>
        <p:nvPicPr>
          <p:cNvPr id="5" name="Content Placeholder 3" descr="IMG_42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2800" y="4419600"/>
            <a:ext cx="2682980" cy="1938504"/>
          </a:xfrm>
          <a:prstGeom prst="rect">
            <a:avLst/>
          </a:prstGeom>
        </p:spPr>
      </p:pic>
      <p:pic>
        <p:nvPicPr>
          <p:cNvPr id="7" name="Picture 2" descr="C:\Users\Dr Fawwad Ahmad\Desktop\Achievements and Future plan 2022\Untitled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2209800"/>
            <a:ext cx="3352800" cy="1746976"/>
          </a:xfrm>
          <a:prstGeom prst="rect">
            <a:avLst/>
          </a:prstGeom>
          <a:noFill/>
        </p:spPr>
      </p:pic>
      <p:pic>
        <p:nvPicPr>
          <p:cNvPr id="3074" name="Picture 2" descr="C:\Users\Dr Fawwad Ahmad\Desktop\Achievements and Future plan 2022\ECH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2209800"/>
            <a:ext cx="2438400" cy="1704140"/>
          </a:xfrm>
          <a:prstGeom prst="rect">
            <a:avLst/>
          </a:prstGeom>
          <a:noFill/>
        </p:spPr>
      </p:pic>
      <p:pic>
        <p:nvPicPr>
          <p:cNvPr id="3075" name="Picture 3" descr="C:\Users\Dr Fawwad Ahmad\Desktop\Achievements and Future plan 2022\ESH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1" y="2224374"/>
            <a:ext cx="2209800" cy="1684765"/>
          </a:xfrm>
          <a:prstGeom prst="rect">
            <a:avLst/>
          </a:prstGeom>
          <a:noFill/>
        </p:spPr>
      </p:pic>
      <p:pic>
        <p:nvPicPr>
          <p:cNvPr id="3076" name="Picture 4" descr="C:\Users\Dr Fawwad Ahmad\Desktop\Achievements and Future plan 2022\Eton hall school system\Eton hall events\100D5100\DSC_00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4495800"/>
            <a:ext cx="2743200" cy="1816914"/>
          </a:xfrm>
          <a:prstGeom prst="rect">
            <a:avLst/>
          </a:prstGeom>
          <a:noFill/>
        </p:spPr>
      </p:pic>
      <p:pic>
        <p:nvPicPr>
          <p:cNvPr id="3077" name="Picture 5" descr="C:\Users\Dr Fawwad Ahmad\Desktop\Achievements and Future plan 2022\Eton hall school system\Eton hall events\100D5100\DSC_004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8400" y="4495800"/>
            <a:ext cx="2646098" cy="175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Welfare Project 3: FDT</a:t>
            </a:r>
            <a:br>
              <a:rPr lang="en-US" dirty="0" smtClean="0"/>
            </a:br>
            <a:r>
              <a:rPr lang="en-US" dirty="0" smtClean="0"/>
              <a:t>Cancer and Ortho Patients </a:t>
            </a:r>
            <a:endParaRPr lang="en-US" dirty="0"/>
          </a:p>
        </p:txBody>
      </p:sp>
      <p:pic>
        <p:nvPicPr>
          <p:cNvPr id="4" name="Content Placeholder 3" descr="vlcsnap-77270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3962400"/>
            <a:ext cx="3581400" cy="2014538"/>
          </a:xfrm>
        </p:spPr>
      </p:pic>
      <p:pic>
        <p:nvPicPr>
          <p:cNvPr id="5" name="Content Placeholder 3" descr="vlcsnap-7842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5800" y="3886200"/>
            <a:ext cx="3642078" cy="2048669"/>
          </a:xfrm>
          <a:prstGeom prst="rect">
            <a:avLst/>
          </a:prstGeom>
        </p:spPr>
      </p:pic>
      <p:pic>
        <p:nvPicPr>
          <p:cNvPr id="6" name="Content Placeholder 7" descr="DSC_127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4400" y="1600200"/>
            <a:ext cx="3143072" cy="2087563"/>
          </a:xfrm>
          <a:prstGeom prst="rect">
            <a:avLst/>
          </a:prstGeom>
        </p:spPr>
      </p:pic>
      <p:pic>
        <p:nvPicPr>
          <p:cNvPr id="7" name="Content Placeholder 3" descr="vlcsnap-7574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5800" y="1676400"/>
            <a:ext cx="3642078" cy="2048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Welfare Project 4 Test Lab</a:t>
            </a:r>
            <a:endParaRPr lang="en-US" dirty="0"/>
          </a:p>
        </p:txBody>
      </p:sp>
      <p:pic>
        <p:nvPicPr>
          <p:cNvPr id="1026" name="Picture 2" descr="C:\Users\Dr Fawwad Ahmad\Desktop\Achievements and Future plan 2022\Web Backup 2022\WhatsApp Image 2022-10-25 at 1.57.38 PM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449230"/>
            <a:ext cx="2250569" cy="2208370"/>
          </a:xfrm>
          <a:prstGeom prst="rect">
            <a:avLst/>
          </a:prstGeom>
          <a:noFill/>
        </p:spPr>
      </p:pic>
      <p:pic>
        <p:nvPicPr>
          <p:cNvPr id="1027" name="Picture 3" descr="C:\Users\Dr Fawwad Ahmad\Desktop\Achievements and Future plan 2022\Web Backup 2022\WhatsApp Image 2022-10-25 at 1.57.38 PM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1447800"/>
            <a:ext cx="2286000" cy="2225278"/>
          </a:xfrm>
          <a:prstGeom prst="rect">
            <a:avLst/>
          </a:prstGeom>
          <a:noFill/>
        </p:spPr>
      </p:pic>
      <p:pic>
        <p:nvPicPr>
          <p:cNvPr id="1028" name="Picture 4" descr="C:\Users\Dr Fawwad Ahmad\Desktop\Achievements and Future plan 2022\Web Backup 2022\WhatsApp Image 2022-10-25 at 1.57.39 PM (1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1447800"/>
            <a:ext cx="2286000" cy="2221706"/>
          </a:xfrm>
          <a:prstGeom prst="rect">
            <a:avLst/>
          </a:prstGeom>
          <a:noFill/>
        </p:spPr>
      </p:pic>
      <p:pic>
        <p:nvPicPr>
          <p:cNvPr id="1029" name="Picture 5" descr="C:\Users\Dr Fawwad Ahmad\Desktop\Achievements and Future plan 2022\Web Backup 2022\WhatsApp Image 2022-10-25 at 1.57.39 PM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3886200"/>
            <a:ext cx="2359742" cy="2286000"/>
          </a:xfrm>
          <a:prstGeom prst="rect">
            <a:avLst/>
          </a:prstGeom>
          <a:noFill/>
        </p:spPr>
      </p:pic>
      <p:pic>
        <p:nvPicPr>
          <p:cNvPr id="1030" name="Picture 6" descr="C:\Users\Dr Fawwad Ahmad\Desktop\Achievements and Future plan 2022\Web Backup 2022\WhatsApp Image 2022-10-25 at 1.57.40 PM (1)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3886200"/>
            <a:ext cx="2353198" cy="2209800"/>
          </a:xfrm>
          <a:prstGeom prst="rect">
            <a:avLst/>
          </a:prstGeom>
          <a:noFill/>
        </p:spPr>
      </p:pic>
      <p:pic>
        <p:nvPicPr>
          <p:cNvPr id="1031" name="Picture 7" descr="C:\Users\Dr Fawwad Ahmad\Desktop\Achievements and Future plan 2022\Web Backup 2022\WhatsApp Image 2022-10-25 at 1.57.40 PM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0" y="3886200"/>
            <a:ext cx="2362200" cy="22551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Welfare Project 5 Ambulance Survive</a:t>
            </a:r>
            <a:endParaRPr lang="en-US" dirty="0"/>
          </a:p>
        </p:txBody>
      </p:sp>
      <p:pic>
        <p:nvPicPr>
          <p:cNvPr id="2051" name="Picture 3" descr="C:\Users\Dr Fawwad Ahmad\Desktop\Achievements and Future plan 2022\Web Backup 2022\WhatsApp Image 2022-10-25 at 1.57.41 PM (2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600200"/>
            <a:ext cx="2238532" cy="2133600"/>
          </a:xfrm>
          <a:prstGeom prst="rect">
            <a:avLst/>
          </a:prstGeom>
          <a:noFill/>
        </p:spPr>
      </p:pic>
      <p:pic>
        <p:nvPicPr>
          <p:cNvPr id="2052" name="Picture 4" descr="C:\Users\Dr Fawwad Ahmad\Desktop\Achievements and Future plan 2022\Web Backup 2022\WhatsApp Image 2022-10-25 at 1.57.44 PM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3962400"/>
            <a:ext cx="2307133" cy="2209800"/>
          </a:xfrm>
          <a:prstGeom prst="rect">
            <a:avLst/>
          </a:prstGeom>
          <a:noFill/>
        </p:spPr>
      </p:pic>
      <p:pic>
        <p:nvPicPr>
          <p:cNvPr id="2053" name="Picture 5" descr="C:\Users\Dr Fawwad Ahmad\Desktop\Achievements and Future plan 2022\Web Backup 2022\WhatsApp Image 2022-10-25 at 1.57.41 PM (1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1524000"/>
            <a:ext cx="2362200" cy="2244090"/>
          </a:xfrm>
          <a:prstGeom prst="rect">
            <a:avLst/>
          </a:prstGeom>
          <a:noFill/>
        </p:spPr>
      </p:pic>
      <p:pic>
        <p:nvPicPr>
          <p:cNvPr id="2054" name="Picture 6" descr="C:\Users\Dr Fawwad Ahmad\Desktop\Achievements and Future plan 2022\Web Backup 2022\WhatsApp Image 2022-10-25 at 1.57.43 PM (1).jpe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599" y="3886201"/>
            <a:ext cx="2143611" cy="22943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Welfare Project 6 Free  Medicare Center </a:t>
            </a:r>
            <a:endParaRPr lang="en-US" dirty="0"/>
          </a:p>
        </p:txBody>
      </p:sp>
      <p:pic>
        <p:nvPicPr>
          <p:cNvPr id="3074" name="Picture 2" descr="C:\Users\Dr Fawwad Ahmad\Desktop\Achievements and Future plan 2022\Web Backup 2022\WhatsApp Image 2022-10-25 at 1.57.32 PM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3886200"/>
            <a:ext cx="2221876" cy="2117726"/>
          </a:xfrm>
          <a:prstGeom prst="rect">
            <a:avLst/>
          </a:prstGeom>
          <a:noFill/>
        </p:spPr>
      </p:pic>
      <p:pic>
        <p:nvPicPr>
          <p:cNvPr id="3076" name="Picture 4" descr="C:\Users\Dr Fawwad Ahmad\Desktop\Achievements and Future plan 2022\Web Backup 2022\WhatsApp Image 2022-10-25 at 1.57.33 PM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1600200"/>
            <a:ext cx="2209800" cy="2099310"/>
          </a:xfrm>
          <a:prstGeom prst="rect">
            <a:avLst/>
          </a:prstGeom>
          <a:noFill/>
        </p:spPr>
      </p:pic>
      <p:pic>
        <p:nvPicPr>
          <p:cNvPr id="3077" name="Picture 5" descr="C:\Users\Dr Fawwad Ahmad\Desktop\Achievements and Future plan 2022\Web Backup 2022\WhatsApp Image 2022-10-25 at 1.57.32 PM (1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3962400"/>
            <a:ext cx="2286000" cy="2196703"/>
          </a:xfrm>
          <a:prstGeom prst="rect">
            <a:avLst/>
          </a:prstGeom>
          <a:noFill/>
        </p:spPr>
      </p:pic>
      <p:pic>
        <p:nvPicPr>
          <p:cNvPr id="3078" name="Picture 6" descr="C:\Users\Dr Fawwad Ahmad\Desktop\Achievements and Future plan 2022\Web Backup 2022\WhatsApp Image 2022-10-25 at 1.57.34 PM (1)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1676400"/>
            <a:ext cx="2209800" cy="2123480"/>
          </a:xfrm>
          <a:prstGeom prst="rect">
            <a:avLst/>
          </a:prstGeom>
          <a:noFill/>
        </p:spPr>
      </p:pic>
      <p:pic>
        <p:nvPicPr>
          <p:cNvPr id="3079" name="Picture 7" descr="C:\Users\Dr Fawwad Ahmad\Desktop\Achievements and Future plan 2022\Web Backup 2022\WhatsApp Image 2022-10-25 at 1.57.31 PM (1)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1676400"/>
            <a:ext cx="2172832" cy="2057400"/>
          </a:xfrm>
          <a:prstGeom prst="rect">
            <a:avLst/>
          </a:prstGeom>
          <a:noFill/>
        </p:spPr>
      </p:pic>
      <p:pic>
        <p:nvPicPr>
          <p:cNvPr id="3080" name="Picture 8" descr="C:\Users\Dr Fawwad Ahmad\Desktop\Achievements and Future plan 2022\Web Backup 2022\WhatsApp Image 2022-10-25 at 1.57.33 PM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57599" y="3962400"/>
            <a:ext cx="2023277" cy="22097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3600" b="1" dirty="0" smtClean="0"/>
              <a:t>                 </a:t>
            </a:r>
            <a:r>
              <a:rPr lang="en-US" sz="3700" b="1" dirty="0" err="1" smtClean="0">
                <a:solidFill>
                  <a:srgbClr val="FF0000"/>
                </a:solidFill>
              </a:rPr>
              <a:t>Dr.Fawwad</a:t>
            </a:r>
            <a:r>
              <a:rPr lang="en-US" sz="3700" b="1" dirty="0" smtClean="0">
                <a:solidFill>
                  <a:srgbClr val="FF0000"/>
                </a:solidFill>
              </a:rPr>
              <a:t> Ahmad</a:t>
            </a:r>
          </a:p>
          <a:p>
            <a:pPr>
              <a:buNone/>
            </a:pPr>
            <a:r>
              <a:rPr lang="en-US" sz="3700" b="1" dirty="0" smtClean="0"/>
              <a:t>                </a:t>
            </a:r>
            <a:r>
              <a:rPr lang="en-US" sz="3700" b="1" dirty="0" smtClean="0">
                <a:solidFill>
                  <a:srgbClr val="00B050"/>
                </a:solidFill>
              </a:rPr>
              <a:t>Associate Professor</a:t>
            </a:r>
          </a:p>
          <a:p>
            <a:pPr>
              <a:buNone/>
            </a:pPr>
            <a:r>
              <a:rPr lang="en-US" sz="3700" b="1" dirty="0" smtClean="0"/>
              <a:t>   </a:t>
            </a:r>
            <a:r>
              <a:rPr lang="en-US" sz="3700" b="1" dirty="0" smtClean="0">
                <a:solidFill>
                  <a:srgbClr val="0070C0"/>
                </a:solidFill>
              </a:rPr>
              <a:t>Institute of Animal and Dairy Sciences</a:t>
            </a:r>
          </a:p>
          <a:p>
            <a:pPr>
              <a:buNone/>
            </a:pPr>
            <a:r>
              <a:rPr lang="en-US" sz="3700" b="1" dirty="0" smtClean="0">
                <a:solidFill>
                  <a:srgbClr val="0070C0"/>
                </a:solidFill>
              </a:rPr>
              <a:t>     University of Agriculture, Faisalabad</a:t>
            </a:r>
            <a:endParaRPr lang="en-US" sz="37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Welfare Project 7: Hospitals Up gradation ( AC, Defibrillators and  Micro-lab FP-20)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5" descr="vlcsnap-824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1" y="4287043"/>
            <a:ext cx="3581400" cy="2014538"/>
          </a:xfrm>
          <a:prstGeom prst="rect">
            <a:avLst/>
          </a:prstGeom>
        </p:spPr>
      </p:pic>
      <p:pic>
        <p:nvPicPr>
          <p:cNvPr id="5" name="Content Placeholder 3" descr="vlcsnap-8453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4191000"/>
            <a:ext cx="3794478" cy="2134394"/>
          </a:xfrm>
          <a:prstGeom prst="rect">
            <a:avLst/>
          </a:prstGeom>
        </p:spPr>
      </p:pic>
      <p:pic>
        <p:nvPicPr>
          <p:cNvPr id="7" name="Content Placeholder 3" descr="DSC_00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3000" y="1752600"/>
            <a:ext cx="3478696" cy="2133600"/>
          </a:xfrm>
          <a:prstGeom prst="rect">
            <a:avLst/>
          </a:prstGeom>
        </p:spPr>
      </p:pic>
      <p:pic>
        <p:nvPicPr>
          <p:cNvPr id="8" name="Content Placeholder 3" descr="vlcsnap-8666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3400" y="1752600"/>
            <a:ext cx="3733800" cy="21002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Achievements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4820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sz="2500" b="1" dirty="0" smtClean="0"/>
              <a:t>Development of website   (www.agribusiness.pk)  = 1</a:t>
            </a:r>
          </a:p>
          <a:p>
            <a:pPr>
              <a:buNone/>
            </a:pPr>
            <a:r>
              <a:rPr lang="en-US" sz="2500" b="1" dirty="0" smtClean="0">
                <a:solidFill>
                  <a:srgbClr val="7030A0"/>
                </a:solidFill>
              </a:rPr>
              <a:t>  for (Interaction of Industry , Academia , Farmer and Students Linkage)</a:t>
            </a:r>
          </a:p>
          <a:p>
            <a:pPr>
              <a:buFont typeface="Wingdings" pitchFamily="2" charset="2"/>
              <a:buChar char="Ø"/>
            </a:pPr>
            <a:r>
              <a:rPr lang="en-US" sz="2500" b="1" dirty="0" smtClean="0">
                <a:solidFill>
                  <a:srgbClr val="7030A0"/>
                </a:solidFill>
              </a:rPr>
              <a:t>U</a:t>
            </a:r>
            <a:r>
              <a:rPr lang="en-US" sz="2500" b="1" dirty="0" smtClean="0"/>
              <a:t> Tube Educational Channel =    1</a:t>
            </a:r>
          </a:p>
          <a:p>
            <a:pPr>
              <a:buFont typeface="Wingdings" pitchFamily="2" charset="2"/>
              <a:buChar char="Ø"/>
            </a:pPr>
            <a:r>
              <a:rPr lang="en-US" sz="2500" b="1" dirty="0" smtClean="0"/>
              <a:t>Development  of </a:t>
            </a:r>
            <a:r>
              <a:rPr lang="en-US" sz="2500" b="1" dirty="0" err="1" smtClean="0"/>
              <a:t>Watsup</a:t>
            </a:r>
            <a:r>
              <a:rPr lang="en-US" sz="2500" b="1" dirty="0" smtClean="0"/>
              <a:t> Working Group   for Marketing, Business Monitoring and Geo-Fencing   = 5</a:t>
            </a:r>
          </a:p>
          <a:p>
            <a:pPr marL="514350" indent="-514350">
              <a:buAutoNum type="arabicPeriod"/>
            </a:pPr>
            <a:r>
              <a:rPr lang="en-US" sz="2500" b="1" dirty="0" smtClean="0">
                <a:solidFill>
                  <a:srgbClr val="7030A0"/>
                </a:solidFill>
              </a:rPr>
              <a:t>Backyard Poultry                      = 1</a:t>
            </a:r>
          </a:p>
          <a:p>
            <a:pPr marL="514350" indent="-514350">
              <a:buAutoNum type="arabicPeriod"/>
            </a:pPr>
            <a:r>
              <a:rPr lang="en-US" sz="2500" b="1" dirty="0" smtClean="0">
                <a:solidFill>
                  <a:srgbClr val="7030A0"/>
                </a:solidFill>
              </a:rPr>
              <a:t>Semi-commercial Poultry       = 1</a:t>
            </a:r>
          </a:p>
          <a:p>
            <a:pPr marL="514350" indent="-514350">
              <a:buAutoNum type="arabicPeriod"/>
            </a:pPr>
            <a:r>
              <a:rPr lang="en-US" sz="2500" b="1" dirty="0" smtClean="0">
                <a:solidFill>
                  <a:srgbClr val="7030A0"/>
                </a:solidFill>
              </a:rPr>
              <a:t>Commercial Poultry                 = 1</a:t>
            </a:r>
          </a:p>
          <a:p>
            <a:pPr marL="514350" indent="-514350">
              <a:buAutoNum type="arabicPeriod"/>
            </a:pPr>
            <a:r>
              <a:rPr lang="en-US" sz="2600" b="1" dirty="0" smtClean="0">
                <a:solidFill>
                  <a:srgbClr val="7030A0"/>
                </a:solidFill>
              </a:rPr>
              <a:t>Integrated Sugarcane  Farming  for  Sugarcane and </a:t>
            </a:r>
            <a:r>
              <a:rPr lang="en-US" sz="2400" b="1" dirty="0" smtClean="0">
                <a:solidFill>
                  <a:srgbClr val="7030A0"/>
                </a:solidFill>
              </a:rPr>
              <a:t>Cotton                                            = 2 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Achievements</a:t>
            </a:r>
            <a:endParaRPr lang="en-US" dirty="0">
              <a:solidFill>
                <a:srgbClr val="00B05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41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14732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latin typeface="Arial"/>
                          <a:ea typeface="Times New Roman"/>
                          <a:cs typeface="Times New Roman"/>
                        </a:rPr>
                        <a:t>Student Supervised</a:t>
                      </a:r>
                      <a:endParaRPr lang="en-US" sz="20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latin typeface="Arial"/>
                          <a:ea typeface="Times New Roman"/>
                          <a:cs typeface="Times New Roman"/>
                        </a:rPr>
                        <a:t>M.Sc. (</a:t>
                      </a:r>
                      <a:r>
                        <a:rPr lang="en-US" sz="2000" b="0" dirty="0" err="1">
                          <a:latin typeface="Arial"/>
                          <a:ea typeface="Times New Roman"/>
                          <a:cs typeface="Times New Roman"/>
                        </a:rPr>
                        <a:t>Hons</a:t>
                      </a:r>
                      <a:r>
                        <a:rPr lang="en-US" sz="2000" b="0" dirty="0" smtClean="0">
                          <a:latin typeface="Arial"/>
                          <a:ea typeface="Times New Roman"/>
                          <a:cs typeface="Times New Roman"/>
                        </a:rPr>
                        <a:t>.) / </a:t>
                      </a:r>
                      <a:r>
                        <a:rPr lang="en-US" sz="2000" b="0" dirty="0" err="1" smtClean="0">
                          <a:latin typeface="Arial"/>
                          <a:ea typeface="Times New Roman"/>
                          <a:cs typeface="Times New Roman"/>
                        </a:rPr>
                        <a:t>M.Phil</a:t>
                      </a:r>
                      <a:endParaRPr lang="en-US" sz="20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latin typeface="Arial"/>
                          <a:ea typeface="Times New Roman"/>
                          <a:cs typeface="Times New Roman"/>
                        </a:rPr>
                        <a:t>Ph.D.</a:t>
                      </a:r>
                      <a:endParaRPr lang="en-US" sz="20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4732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latin typeface="Arial"/>
                          <a:ea typeface="Times New Roman"/>
                          <a:cs typeface="Times New Roman"/>
                        </a:rPr>
                        <a:t>As major Supervisor</a:t>
                      </a:r>
                      <a:endParaRPr lang="en-US" sz="2000" b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latin typeface="Arial"/>
                          <a:ea typeface="Times New Roman"/>
                          <a:cs typeface="Times New Roman"/>
                        </a:rPr>
                        <a:t>19</a:t>
                      </a:r>
                      <a:endParaRPr lang="en-US" sz="20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n-US" sz="2000" b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4732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latin typeface="Arial"/>
                          <a:ea typeface="Times New Roman"/>
                          <a:cs typeface="Times New Roman"/>
                        </a:rPr>
                        <a:t>As committee Member</a:t>
                      </a:r>
                      <a:endParaRPr lang="en-US" sz="2000" b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latin typeface="Arial"/>
                          <a:ea typeface="Times New Roman"/>
                          <a:cs typeface="Times New Roman"/>
                        </a:rPr>
                        <a:t>54</a:t>
                      </a:r>
                      <a:endParaRPr lang="en-US" sz="20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en-US" sz="20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Multidisciplinary Research</a:t>
            </a:r>
            <a:endParaRPr lang="en-US" dirty="0">
              <a:solidFill>
                <a:srgbClr val="00B050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219200"/>
          <a:ext cx="8229600" cy="51874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200"/>
                <a:gridCol w="2057400"/>
                <a:gridCol w="1676400"/>
                <a:gridCol w="990600"/>
                <a:gridCol w="2667000"/>
              </a:tblGrid>
              <a:tr h="4970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Times New Roman"/>
                          <a:ea typeface="Times New Roman"/>
                          <a:cs typeface="Times New Roman"/>
                        </a:rPr>
                        <a:t>Sr</a:t>
                      </a:r>
                      <a:r>
                        <a:rPr lang="en-US" sz="11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. No</a:t>
                      </a:r>
                      <a:r>
                        <a:rPr lang="en-US" sz="1100" b="1" dirty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Times New Roman"/>
                          <a:ea typeface="Times New Roman"/>
                          <a:cs typeface="Times New Roman"/>
                        </a:rPr>
                        <a:t>Department 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Degree/ Project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Times New Roman"/>
                          <a:ea typeface="Times New Roman"/>
                          <a:cs typeface="Times New Roman"/>
                        </a:rPr>
                        <a:t>No  Of Students Guided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Times New Roman"/>
                          <a:ea typeface="Times New Roman"/>
                          <a:cs typeface="Times New Roman"/>
                        </a:rPr>
                        <a:t>Research Theme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970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Times New Roman"/>
                          <a:ea typeface="Times New Roman"/>
                          <a:cs typeface="Times New Roman"/>
                        </a:rPr>
                        <a:t>Animal Nutrition 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M.Sc.(Hons) Animal Nutrition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34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Poultry Nutrition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970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Times New Roman"/>
                          <a:ea typeface="Times New Roman"/>
                          <a:cs typeface="Times New Roman"/>
                        </a:rPr>
                        <a:t>Computer Science,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M.Sc. </a:t>
                      </a:r>
                      <a:r>
                        <a:rPr lang="en-US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Computer Science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Climate Controlling Software and Hardware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740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kern="0" dirty="0" smtClean="0">
                          <a:latin typeface="Calibri"/>
                          <a:ea typeface="Times New Roman"/>
                          <a:cs typeface="Times New Roman"/>
                        </a:rPr>
                        <a:t>Zoology</a:t>
                      </a:r>
                      <a:r>
                        <a:rPr lang="en-US" sz="1100" b="1" i="0" kern="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en-US" sz="1100" b="1" i="1" kern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kern="0" dirty="0">
                          <a:latin typeface="Calibri"/>
                          <a:ea typeface="Times New Roman"/>
                          <a:cs typeface="Times New Roman"/>
                        </a:rPr>
                        <a:t>M.Sc. Zoology,</a:t>
                      </a:r>
                      <a:endParaRPr lang="en-US" sz="1100" b="1" i="1" kern="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Nutrition of Fancy Birds 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Welfare of fancy Birds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970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kern="0" dirty="0" smtClean="0">
                          <a:latin typeface="Calibri"/>
                          <a:ea typeface="Times New Roman"/>
                          <a:cs typeface="Times New Roman"/>
                        </a:rPr>
                        <a:t>Agronomy</a:t>
                      </a:r>
                      <a:r>
                        <a:rPr lang="en-US" sz="1100" b="1" i="0" kern="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en-US" sz="1100" b="1" i="1" kern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kern="0">
                          <a:latin typeface="Calibri"/>
                          <a:ea typeface="Times New Roman"/>
                          <a:cs typeface="Times New Roman"/>
                        </a:rPr>
                        <a:t>M.Sc.</a:t>
                      </a:r>
                      <a:endParaRPr lang="en-US" sz="1100" b="1" i="1" kern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Microenvironment Control and Plant’s Physiology 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2347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kern="0" dirty="0" smtClean="0">
                          <a:latin typeface="Calibri"/>
                          <a:ea typeface="Times New Roman"/>
                          <a:cs typeface="Times New Roman"/>
                        </a:rPr>
                        <a:t>Physics</a:t>
                      </a:r>
                      <a:r>
                        <a:rPr lang="en-US" sz="1100" b="1" i="0" kern="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en-US" sz="1100" b="1" i="1" kern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kern="0">
                          <a:latin typeface="Calibri"/>
                          <a:ea typeface="Times New Roman"/>
                          <a:cs typeface="Times New Roman"/>
                        </a:rPr>
                        <a:t>M.Sc.Physics Ph.D. Physics</a:t>
                      </a:r>
                      <a:endParaRPr lang="en-US" sz="1100" b="1" i="1" kern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-Ultrasonic Rodent repellent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-Light Management in Broiler and Biochemical Changes in Birds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987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kern="0" dirty="0">
                          <a:latin typeface="Calibri"/>
                          <a:ea typeface="Times New Roman"/>
                          <a:cs typeface="Times New Roman"/>
                        </a:rPr>
                        <a:t>Physiology and </a:t>
                      </a:r>
                      <a:r>
                        <a:rPr lang="en-US" sz="1100" b="1" i="0" kern="0" dirty="0" smtClean="0">
                          <a:latin typeface="Calibri"/>
                          <a:ea typeface="Times New Roman"/>
                          <a:cs typeface="Times New Roman"/>
                        </a:rPr>
                        <a:t>Pharmacology</a:t>
                      </a:r>
                      <a:r>
                        <a:rPr lang="en-US" sz="1100" b="1" i="0" kern="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en-US" sz="1100" b="1" i="1" kern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kern="0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100" b="0" i="0" kern="0" dirty="0" smtClean="0">
                          <a:latin typeface="Calibri"/>
                          <a:ea typeface="Times New Roman"/>
                          <a:cs typeface="Times New Roman"/>
                        </a:rPr>
                        <a:t>M.Sc</a:t>
                      </a:r>
                      <a:r>
                        <a:rPr lang="en-US" sz="1100" b="0" i="0" kern="0" dirty="0">
                          <a:latin typeface="Calibri"/>
                          <a:ea typeface="Times New Roman"/>
                          <a:cs typeface="Times New Roman"/>
                        </a:rPr>
                        <a:t>. Physiology and Pharmacology</a:t>
                      </a:r>
                      <a:endParaRPr lang="en-US" sz="1100" b="1" i="1" kern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-Heat Stress in Layer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-Heat Stress in Broiler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-Light Management for Molted Hens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970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kern="0" dirty="0">
                          <a:latin typeface="Calibri"/>
                          <a:ea typeface="Times New Roman"/>
                          <a:cs typeface="Times New Roman"/>
                        </a:rPr>
                        <a:t>Water </a:t>
                      </a:r>
                      <a:r>
                        <a:rPr lang="en-US" sz="1100" b="1" i="0" kern="0" dirty="0" smtClean="0">
                          <a:latin typeface="Calibri"/>
                          <a:ea typeface="Times New Roman"/>
                          <a:cs typeface="Times New Roman"/>
                        </a:rPr>
                        <a:t>Management</a:t>
                      </a:r>
                      <a:r>
                        <a:rPr lang="en-US" sz="1100" b="1" i="0" kern="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en-US" sz="1100" b="1" i="1" kern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kern="0" dirty="0">
                          <a:latin typeface="Calibri"/>
                          <a:ea typeface="Times New Roman"/>
                          <a:cs typeface="Times New Roman"/>
                        </a:rPr>
                        <a:t>Project</a:t>
                      </a:r>
                      <a:endParaRPr lang="en-US" sz="1100" b="1" i="1" kern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Saline Water Treatment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B050"/>
                </a:solidFill>
              </a:rPr>
              <a:t>Advisory Services to Poultry and Livestock Equipment Manufacturing Companies</a:t>
            </a:r>
            <a:endParaRPr lang="en-US" sz="3600" dirty="0">
              <a:solidFill>
                <a:srgbClr val="00B05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8683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/>
                <a:gridCol w="1981200"/>
                <a:gridCol w="5486400"/>
              </a:tblGrid>
              <a:tr h="5503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Company Name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Products Consulted 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503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PAMICO Technologies 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Temperature Humidity and Light Controllers, Small Incubators, Control panels for Feeding and Brooding systems. </a:t>
                      </a:r>
                    </a:p>
                  </a:txBody>
                  <a:tcPr marL="68580" marR="68580" marT="0" marB="0"/>
                </a:tc>
              </a:tr>
              <a:tr h="5503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Zeenat Corporation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Gas brooder, Diesel Brooder, Radiant Brooder, Drinking System, Wench System for Curtains and Feeders, Ventilation Controllers. </a:t>
                      </a: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Cage System for Layer Birds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503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3 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Diam Engineering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 Digital Coal Brooding System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Cage System for Broilers and Layers</a:t>
                      </a:r>
                    </a:p>
                  </a:txBody>
                  <a:tcPr marL="68580" marR="68580" marT="0" marB="0"/>
                </a:tc>
              </a:tr>
              <a:tr h="5503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Sabir Ice Wind Plants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Ventilation System for Environment  Control  Poultry Houses</a:t>
                      </a:r>
                    </a:p>
                  </a:txBody>
                  <a:tcPr marL="68580" marR="68580" marT="0" marB="0"/>
                </a:tc>
              </a:tr>
              <a:tr h="7535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Avian Co</a:t>
                      </a:r>
                      <a:r>
                        <a:rPr lang="en-US" sz="12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. and  Sultan Incubator  Company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Incubators for Fancy Birds</a:t>
                      </a:r>
                    </a:p>
                  </a:txBody>
                  <a:tcPr marL="68580" marR="68580" marT="0" marB="0"/>
                </a:tc>
              </a:tr>
              <a:tr h="81280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Ghazi </a:t>
                      </a:r>
                      <a:r>
                        <a:rPr lang="en-US" sz="1200" b="1" dirty="0" err="1">
                          <a:latin typeface="Times New Roman"/>
                          <a:ea typeface="Times New Roman"/>
                          <a:cs typeface="Times New Roman"/>
                        </a:rPr>
                        <a:t>Agropolive</a:t>
                      </a: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 Industries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Citrus Pulp Draying Unit. </a:t>
                      </a:r>
                    </a:p>
                  </a:txBody>
                  <a:tcPr marL="68580" marR="68580" marT="0" marB="0"/>
                </a:tc>
              </a:tr>
              <a:tr h="5503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SMT Group of Industries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Air purification system for prevention of corona virus. 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Research Facilities Developed at UAF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sz="2800" dirty="0" smtClean="0"/>
              <a:t>Lighting System for Growth Chamber ( Agronomy )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800" dirty="0" smtClean="0"/>
              <a:t>Lighting System for Growth Chamber  (Botany)</a:t>
            </a:r>
          </a:p>
          <a:p>
            <a:pPr marL="514350" indent="-514350">
              <a:buAutoNum type="arabicPeriod"/>
            </a:pPr>
            <a:r>
              <a:rPr lang="en-US" sz="2800" dirty="0" smtClean="0"/>
              <a:t>Environment Controlled Research Room No. 1 (AN)</a:t>
            </a:r>
          </a:p>
          <a:p>
            <a:pPr marL="514350" indent="-514350">
              <a:buAutoNum type="arabicPeriod"/>
            </a:pPr>
            <a:r>
              <a:rPr lang="en-US" sz="2800" dirty="0" smtClean="0"/>
              <a:t>Environment Controlled Research Room  No. 2 (AN)</a:t>
            </a:r>
          </a:p>
          <a:p>
            <a:pPr marL="514350" indent="-514350">
              <a:buAutoNum type="arabicPeriod"/>
            </a:pPr>
            <a:r>
              <a:rPr lang="en-US" sz="2800" dirty="0" smtClean="0"/>
              <a:t>Environment Controlled Research Room  No. 3 (AN)</a:t>
            </a:r>
          </a:p>
          <a:p>
            <a:pPr marL="514350" indent="-514350">
              <a:buAutoNum type="arabicPeriod"/>
            </a:pPr>
            <a:r>
              <a:rPr lang="en-US" sz="2800" dirty="0" smtClean="0"/>
              <a:t>Remodeling of Environment Controlled House (PRC)</a:t>
            </a:r>
          </a:p>
          <a:p>
            <a:pPr marL="514350" indent="-514350">
              <a:buNone/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Pictures of ECH at AN </a:t>
            </a:r>
            <a:endParaRPr lang="en-US" dirty="0"/>
          </a:p>
        </p:txBody>
      </p:sp>
      <p:pic>
        <p:nvPicPr>
          <p:cNvPr id="4098" name="Picture 2" descr="C:\Users\Dr Fawwad Ahmad\Desktop\Achievements and Future plan 2022\Web Backup 2022\WhatsApp Image 2022-10-25 at 1.57.25 PM (1)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1447800"/>
            <a:ext cx="2374276" cy="2262982"/>
          </a:xfrm>
          <a:prstGeom prst="rect">
            <a:avLst/>
          </a:prstGeom>
          <a:noFill/>
        </p:spPr>
      </p:pic>
      <p:pic>
        <p:nvPicPr>
          <p:cNvPr id="4100" name="Picture 4" descr="C:\Users\Dr Fawwad Ahmad\Desktop\Achievements and Future plan 2022\Web Backup 2022\WhatsApp Image 2022-10-25 at 1.57.24 PM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447800"/>
            <a:ext cx="2514600" cy="2455665"/>
          </a:xfrm>
          <a:prstGeom prst="rect">
            <a:avLst/>
          </a:prstGeom>
          <a:noFill/>
        </p:spPr>
      </p:pic>
      <p:pic>
        <p:nvPicPr>
          <p:cNvPr id="4102" name="Picture 6" descr="C:\Users\Dr Fawwad Ahmad\Desktop\Achievements and Future plan 2022\Web Backup 2022\WhatsApp Image 2022-10-25 at 1.57.28 PM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1524000"/>
            <a:ext cx="2362200" cy="2273618"/>
          </a:xfrm>
          <a:prstGeom prst="rect">
            <a:avLst/>
          </a:prstGeom>
          <a:noFill/>
        </p:spPr>
      </p:pic>
      <p:pic>
        <p:nvPicPr>
          <p:cNvPr id="4103" name="Picture 7" descr="C:\Users\Dr Fawwad Ahmad\Desktop\Achievements and Future plan 2022\Web Backup 2022\WhatsApp Image 2022-10-25 at 1.57.26 PM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4191000"/>
            <a:ext cx="2286000" cy="2153841"/>
          </a:xfrm>
          <a:prstGeom prst="rect">
            <a:avLst/>
          </a:prstGeom>
          <a:noFill/>
        </p:spPr>
      </p:pic>
      <p:pic>
        <p:nvPicPr>
          <p:cNvPr id="4104" name="Picture 8" descr="C:\Users\Dr Fawwad Ahmad\Desktop\Achievements and Future plan 2022\Web Backup 2022\WhatsApp Image 2022-10-25 at 1.57.29 PM (2)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4114800"/>
            <a:ext cx="2362200" cy="2218253"/>
          </a:xfrm>
          <a:prstGeom prst="rect">
            <a:avLst/>
          </a:prstGeom>
          <a:noFill/>
        </p:spPr>
      </p:pic>
      <p:pic>
        <p:nvPicPr>
          <p:cNvPr id="4105" name="Picture 9" descr="C:\Users\Dr Fawwad Ahmad\Desktop\Achievements and Future plan 2022\Web Backup 2022\WhatsApp Image 2022-10-25 at 1.57.27 PM (1)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2200" y="4038600"/>
            <a:ext cx="2367378" cy="228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Pictures of ECH at PRC </a:t>
            </a:r>
            <a:endParaRPr lang="en-US" dirty="0"/>
          </a:p>
        </p:txBody>
      </p:sp>
      <p:pic>
        <p:nvPicPr>
          <p:cNvPr id="6146" name="Picture 2" descr="C:\Users\Dr Fawwad Ahmad\Desktop\Achievements and Future plan 2022\Web Backup 2022\WhatsApp Image 2022-10-27 at 10.12.15 AM (2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09800"/>
            <a:ext cx="3810000" cy="3352800"/>
          </a:xfrm>
          <a:prstGeom prst="rect">
            <a:avLst/>
          </a:prstGeom>
          <a:noFill/>
        </p:spPr>
      </p:pic>
      <p:pic>
        <p:nvPicPr>
          <p:cNvPr id="6147" name="Picture 3" descr="C:\Users\Dr Fawwad Ahmad\Desktop\Achievements and Future plan 2022\Web Backup 2022\WhatsApp Image 2022-10-27 at 10.12.15 AM (4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133600"/>
            <a:ext cx="39624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Research, Projects and Equipment Development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en-US" dirty="0" smtClean="0"/>
              <a:t>PhD.  Project  ( Industrial Linkage )</a:t>
            </a:r>
          </a:p>
          <a:p>
            <a:pPr marL="514350" indent="-514350">
              <a:buAutoNum type="alphaLcPeriod"/>
            </a:pPr>
            <a:r>
              <a:rPr lang="en-US" sz="1700" b="1" dirty="0" smtClean="0">
                <a:solidFill>
                  <a:srgbClr val="002060"/>
                </a:solidFill>
              </a:rPr>
              <a:t>Automatic Feeding System (Research Scale)</a:t>
            </a:r>
          </a:p>
          <a:p>
            <a:pPr marL="514350" indent="-514350">
              <a:buAutoNum type="alphaLcPeriod"/>
            </a:pPr>
            <a:r>
              <a:rPr lang="en-US" sz="1700" b="1" dirty="0" smtClean="0">
                <a:solidFill>
                  <a:srgbClr val="002060"/>
                </a:solidFill>
              </a:rPr>
              <a:t>Automatic Water System </a:t>
            </a:r>
          </a:p>
          <a:p>
            <a:pPr marL="514350" indent="-514350">
              <a:buAutoNum type="alphaLcPeriod"/>
            </a:pPr>
            <a:r>
              <a:rPr lang="en-US" sz="1700" b="1" dirty="0" smtClean="0">
                <a:solidFill>
                  <a:srgbClr val="002060"/>
                </a:solidFill>
              </a:rPr>
              <a:t>Automatic Lighting System</a:t>
            </a:r>
          </a:p>
          <a:p>
            <a:pPr marL="514350" indent="-514350">
              <a:buAutoNum type="arabicPeriod" startAt="2"/>
            </a:pPr>
            <a:r>
              <a:rPr lang="en-US" dirty="0" smtClean="0"/>
              <a:t>Farmer Friendly Equipment Project (EFS)</a:t>
            </a:r>
          </a:p>
          <a:p>
            <a:pPr marL="514350" indent="-514350">
              <a:buAutoNum type="alphaLcPeriod"/>
            </a:pPr>
            <a:r>
              <a:rPr lang="en-US" sz="1700" b="1" dirty="0" smtClean="0">
                <a:solidFill>
                  <a:srgbClr val="002060"/>
                </a:solidFill>
              </a:rPr>
              <a:t>Automatic Feeding System  (Commercial Scale)</a:t>
            </a:r>
          </a:p>
          <a:p>
            <a:pPr marL="514350" indent="-514350">
              <a:buAutoNum type="alphaLcPeriod"/>
            </a:pPr>
            <a:r>
              <a:rPr lang="en-US" sz="1700" b="1" dirty="0" smtClean="0">
                <a:solidFill>
                  <a:srgbClr val="002060"/>
                </a:solidFill>
              </a:rPr>
              <a:t>Gas Brooding System</a:t>
            </a:r>
          </a:p>
          <a:p>
            <a:pPr marL="514350" indent="-514350">
              <a:buAutoNum type="arabicPeriod" startAt="3"/>
            </a:pPr>
            <a:r>
              <a:rPr lang="en-US" dirty="0" smtClean="0"/>
              <a:t>Integrated Farming System  Project (EFS)</a:t>
            </a:r>
          </a:p>
          <a:p>
            <a:pPr marL="514350" indent="-514350">
              <a:buAutoNum type="alphaLcPeriod"/>
            </a:pPr>
            <a:r>
              <a:rPr lang="en-US" sz="1700" b="1" dirty="0" smtClean="0">
                <a:solidFill>
                  <a:srgbClr val="002060"/>
                </a:solidFill>
              </a:rPr>
              <a:t>ECH Layer House</a:t>
            </a:r>
          </a:p>
          <a:p>
            <a:pPr marL="514350" indent="-514350">
              <a:buAutoNum type="alphaLcPeriod"/>
            </a:pPr>
            <a:r>
              <a:rPr lang="en-US" sz="1700" b="1" dirty="0" smtClean="0">
                <a:solidFill>
                  <a:srgbClr val="002060"/>
                </a:solidFill>
              </a:rPr>
              <a:t>ECH Broiler House</a:t>
            </a:r>
          </a:p>
          <a:p>
            <a:pPr marL="514350" indent="-514350">
              <a:buAutoNum type="alphaLcPeriod"/>
            </a:pPr>
            <a:r>
              <a:rPr lang="en-US" sz="1700" b="1" dirty="0" smtClean="0">
                <a:solidFill>
                  <a:srgbClr val="002060"/>
                </a:solidFill>
              </a:rPr>
              <a:t>ECH Climate Controller</a:t>
            </a:r>
          </a:p>
          <a:p>
            <a:pPr marL="514350" indent="-514350">
              <a:buAutoNum type="alphaLcPeriod"/>
            </a:pPr>
            <a:r>
              <a:rPr lang="en-US" sz="1700" b="1" dirty="0" smtClean="0">
                <a:solidFill>
                  <a:srgbClr val="002060"/>
                </a:solidFill>
              </a:rPr>
              <a:t>Multi Fuels Brooding System</a:t>
            </a:r>
          </a:p>
          <a:p>
            <a:pPr marL="514350" indent="-514350">
              <a:buAutoNum type="alphaLcPeriod"/>
            </a:pPr>
            <a:r>
              <a:rPr lang="en-US" sz="1700" b="1" dirty="0" smtClean="0">
                <a:solidFill>
                  <a:srgbClr val="002060"/>
                </a:solidFill>
              </a:rPr>
              <a:t>Layer Cage System</a:t>
            </a:r>
          </a:p>
          <a:p>
            <a:pPr marL="514350" indent="-514350">
              <a:buAutoNum type="alphaLcPeriod"/>
            </a:pPr>
            <a:endParaRPr lang="en-US" sz="1600" b="1" dirty="0" smtClean="0">
              <a:solidFill>
                <a:srgbClr val="002060"/>
              </a:solidFill>
            </a:endParaRPr>
          </a:p>
          <a:p>
            <a:pPr marL="514350" indent="-514350">
              <a:buAutoNum type="alphaLcPeriod"/>
            </a:pPr>
            <a:endParaRPr lang="en-US" sz="1600" b="1" dirty="0" smtClean="0">
              <a:solidFill>
                <a:srgbClr val="002060"/>
              </a:solidFill>
            </a:endParaRPr>
          </a:p>
          <a:p>
            <a:pPr marL="514350" indent="-514350">
              <a:buAutoNum type="alphaLcPeriod"/>
            </a:pPr>
            <a:endParaRPr lang="en-US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Research, Projects and Equipment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4. Citrus Pulp Treatment Project  (HEC)</a:t>
            </a:r>
          </a:p>
          <a:p>
            <a:pPr>
              <a:buAutoNum type="alphaLcPeriod"/>
            </a:pPr>
            <a:r>
              <a:rPr lang="en-US" sz="1600" b="1" dirty="0" smtClean="0"/>
              <a:t>Citrus Pulp Drying System</a:t>
            </a:r>
          </a:p>
          <a:p>
            <a:pPr>
              <a:buNone/>
            </a:pPr>
            <a:r>
              <a:rPr lang="en-US" dirty="0" smtClean="0"/>
              <a:t>5.  Hydroponic Fodder Production Project                                            </a:t>
            </a:r>
            <a:r>
              <a:rPr lang="en-US" sz="2800" dirty="0" smtClean="0"/>
              <a:t>(  Industrial Linkage )</a:t>
            </a:r>
          </a:p>
          <a:p>
            <a:pPr marL="514350" indent="-514350">
              <a:buNone/>
            </a:pPr>
            <a:r>
              <a:rPr lang="en-US" sz="2800" dirty="0" smtClean="0"/>
              <a:t>a</a:t>
            </a:r>
            <a:r>
              <a:rPr lang="en-US" sz="2800" dirty="0" smtClean="0">
                <a:solidFill>
                  <a:srgbClr val="002060"/>
                </a:solidFill>
              </a:rPr>
              <a:t>. Hydroponic  Fodder Production System is Under Process.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Qualification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05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/>
                <a:gridCol w="3352800"/>
                <a:gridCol w="1371600"/>
                <a:gridCol w="1600200"/>
              </a:tblGrid>
              <a:tr h="8077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/>
                          <a:ea typeface="Times New Roman"/>
                          <a:cs typeface="Times New Roman"/>
                        </a:rPr>
                        <a:t>Degrees obtained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/>
                          <a:ea typeface="Times New Roman"/>
                          <a:cs typeface="Times New Roman"/>
                        </a:rPr>
                        <a:t>Name and Place of University and college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rial"/>
                          <a:ea typeface="Times New Roman"/>
                          <a:cs typeface="Times New Roman"/>
                        </a:rPr>
                        <a:t>Year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rial"/>
                          <a:ea typeface="Times New Roman"/>
                          <a:cs typeface="Times New Roman"/>
                        </a:rPr>
                        <a:t>Major Subjects</a:t>
                      </a:r>
                    </a:p>
                  </a:txBody>
                  <a:tcPr marL="68580" marR="68580" marT="0" marB="0"/>
                </a:tc>
              </a:tr>
              <a:tr h="8077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/>
                          <a:ea typeface="Times New Roman"/>
                          <a:cs typeface="Times New Roman"/>
                        </a:rPr>
                        <a:t>Ph.D.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Arial"/>
                          <a:ea typeface="Times New Roman"/>
                          <a:cs typeface="Times New Roman"/>
                        </a:rPr>
                        <a:t>University</a:t>
                      </a:r>
                      <a:r>
                        <a:rPr lang="en-US" sz="2000" b="1" baseline="0" dirty="0" smtClean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smtClean="0">
                          <a:latin typeface="Arial"/>
                          <a:ea typeface="Times New Roman"/>
                          <a:cs typeface="Times New Roman"/>
                        </a:rPr>
                        <a:t>of </a:t>
                      </a:r>
                      <a:r>
                        <a:rPr lang="en-US" sz="2000" b="1" dirty="0">
                          <a:latin typeface="Arial"/>
                          <a:ea typeface="Times New Roman"/>
                          <a:cs typeface="Times New Roman"/>
                        </a:rPr>
                        <a:t>Agriculture, Faisalabad.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/>
                          <a:ea typeface="Times New Roman"/>
                          <a:cs typeface="Times New Roman"/>
                        </a:rPr>
                        <a:t>        2004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rial"/>
                          <a:ea typeface="Times New Roman"/>
                          <a:cs typeface="Times New Roman"/>
                        </a:rPr>
                        <a:t>Poultry Husbandry</a:t>
                      </a:r>
                    </a:p>
                  </a:txBody>
                  <a:tcPr marL="68580" marR="68580" marT="0" marB="0"/>
                </a:tc>
              </a:tr>
              <a:tr h="8077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rial"/>
                          <a:ea typeface="Times New Roman"/>
                          <a:cs typeface="Times New Roman"/>
                        </a:rPr>
                        <a:t>M.Sc.(Hons)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/>
                          <a:ea typeface="Times New Roman"/>
                          <a:cs typeface="Times New Roman"/>
                        </a:rPr>
                        <a:t>University of Agriculture, Faisalabad.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/>
                          <a:ea typeface="Times New Roman"/>
                          <a:cs typeface="Times New Roman"/>
                        </a:rPr>
                        <a:t>        1995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rial"/>
                          <a:ea typeface="Times New Roman"/>
                          <a:cs typeface="Times New Roman"/>
                        </a:rPr>
                        <a:t>Poultry Husbandry</a:t>
                      </a:r>
                    </a:p>
                  </a:txBody>
                  <a:tcPr marL="68580" marR="68580" marT="0" marB="0"/>
                </a:tc>
              </a:tr>
              <a:tr h="8077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rial"/>
                          <a:ea typeface="Times New Roman"/>
                          <a:cs typeface="Times New Roman"/>
                        </a:rPr>
                        <a:t>B.Sc.(Hons)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/>
                          <a:ea typeface="Times New Roman"/>
                          <a:cs typeface="Times New Roman"/>
                        </a:rPr>
                        <a:t>University of Agriculture, Faisalabad.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/>
                          <a:ea typeface="Times New Roman"/>
                          <a:cs typeface="Times New Roman"/>
                        </a:rPr>
                        <a:t>        1993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"/>
                          <a:ea typeface="Times New Roman"/>
                          <a:cs typeface="Times New Roman"/>
                        </a:rPr>
                        <a:t>Animal Husbandry</a:t>
                      </a:r>
                    </a:p>
                  </a:txBody>
                  <a:tcPr marL="68580" marR="68580" marT="0" marB="0"/>
                </a:tc>
              </a:tr>
              <a:tr h="80772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Primary </a:t>
                      </a:r>
                      <a:r>
                        <a:rPr lang="en-US" sz="2400" b="1" baseline="0" dirty="0" smtClean="0"/>
                        <a:t> to </a:t>
                      </a:r>
                      <a:r>
                        <a:rPr lang="en-US" sz="2400" b="1" baseline="0" dirty="0" err="1" smtClean="0"/>
                        <a:t>Matric</a:t>
                      </a:r>
                      <a:r>
                        <a:rPr lang="en-US" sz="2400" b="1" baseline="0" dirty="0" smtClean="0"/>
                        <a:t>. 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"/>
                          <a:ea typeface="Times New Roman"/>
                          <a:cs typeface="Times New Roman"/>
                        </a:rPr>
                        <a:t>JLS/ LHS, University of Agriculture, Faisalabad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1978-1988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Science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Farmer Friendly  Equipments  Project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(Gas Brooding System, Gas Brooders Manufacturing Factory Development and Farmers Adaptation  </a:t>
            </a:r>
            <a:r>
              <a:rPr lang="en-US" sz="2400" dirty="0" err="1" smtClean="0"/>
              <a:t>Jarawalla</a:t>
            </a:r>
            <a:r>
              <a:rPr lang="en-US" sz="2400" dirty="0" smtClean="0"/>
              <a:t>, </a:t>
            </a:r>
            <a:r>
              <a:rPr lang="en-US" sz="2400" dirty="0" err="1" smtClean="0"/>
              <a:t>Shahkoat</a:t>
            </a:r>
            <a:r>
              <a:rPr lang="en-US" sz="2400" dirty="0" smtClean="0"/>
              <a:t> </a:t>
            </a:r>
            <a:r>
              <a:rPr lang="en-US" sz="2400" dirty="0" err="1" smtClean="0"/>
              <a:t>Bipass</a:t>
            </a:r>
            <a:r>
              <a:rPr lang="en-US" sz="2400" dirty="0" smtClean="0"/>
              <a:t>.)</a:t>
            </a:r>
            <a:endParaRPr lang="en-US" sz="2400" dirty="0"/>
          </a:p>
        </p:txBody>
      </p:sp>
      <p:pic>
        <p:nvPicPr>
          <p:cNvPr id="2050" name="Picture 2" descr="C:\Users\Dr Fawwad Ahmad\Desktop\Achievements and Future plan 2022\FDTTPC PIC 3\Picture 1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4724400"/>
            <a:ext cx="2019300" cy="1615440"/>
          </a:xfrm>
          <a:prstGeom prst="rect">
            <a:avLst/>
          </a:prstGeom>
          <a:noFill/>
        </p:spPr>
      </p:pic>
      <p:pic>
        <p:nvPicPr>
          <p:cNvPr id="2051" name="Picture 3" descr="C:\Users\Dr Fawwad Ahmad\Desktop\Achievements and Future plan 2022\FDTTPC PIC 3\Picture 1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724400"/>
            <a:ext cx="1905000" cy="1524000"/>
          </a:xfrm>
          <a:prstGeom prst="rect">
            <a:avLst/>
          </a:prstGeom>
          <a:noFill/>
        </p:spPr>
      </p:pic>
      <p:pic>
        <p:nvPicPr>
          <p:cNvPr id="2052" name="Picture 4" descr="C:\Users\Dr Fawwad Ahmad\Desktop\Achievements and Future plan 2022\Alflah Traders\20151027-0740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4724400"/>
            <a:ext cx="1981200" cy="1462314"/>
          </a:xfrm>
          <a:prstGeom prst="rect">
            <a:avLst/>
          </a:prstGeom>
          <a:noFill/>
        </p:spPr>
      </p:pic>
      <p:pic>
        <p:nvPicPr>
          <p:cNvPr id="2053" name="Picture 5" descr="C:\Users\Dr Fawwad Ahmad\Desktop\Achievements and Future plan 2022\Alflah Traders\20151027-0735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1752600"/>
            <a:ext cx="3200400" cy="2220686"/>
          </a:xfrm>
          <a:prstGeom prst="rect">
            <a:avLst/>
          </a:prstGeom>
          <a:noFill/>
        </p:spPr>
      </p:pic>
      <p:pic>
        <p:nvPicPr>
          <p:cNvPr id="2054" name="Picture 6" descr="C:\Users\Dr Fawwad Ahmad\Desktop\Achievements and Future plan 2022\pic fdttpc feeding sys\pic brooder system\B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1676400"/>
            <a:ext cx="2667001" cy="2262908"/>
          </a:xfrm>
          <a:prstGeom prst="rect">
            <a:avLst/>
          </a:prstGeom>
          <a:noFill/>
        </p:spPr>
      </p:pic>
      <p:pic>
        <p:nvPicPr>
          <p:cNvPr id="2055" name="Picture 7" descr="C:\Users\Dr Fawwad Ahmad\Desktop\Achievements and Future plan 2022\pic fdttpc feeding sys\pic brooder system\A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24400" y="4724400"/>
            <a:ext cx="1905000" cy="15142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Farmer Friendly Equipments Project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Wench System and  Farmer Adaptation </a:t>
            </a:r>
            <a:r>
              <a:rPr lang="en-US" sz="3200" dirty="0" err="1" smtClean="0"/>
              <a:t>Jarranwalla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pic>
        <p:nvPicPr>
          <p:cNvPr id="4098" name="Picture 2" descr="C:\Users\Dr Fawwad Ahmad\Desktop\Achievements and Future plan 2022\FDTTPC PIC 3\Picture 2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495800"/>
            <a:ext cx="2438400" cy="1950720"/>
          </a:xfrm>
          <a:prstGeom prst="rect">
            <a:avLst/>
          </a:prstGeom>
          <a:noFill/>
        </p:spPr>
      </p:pic>
      <p:pic>
        <p:nvPicPr>
          <p:cNvPr id="4099" name="Picture 3" descr="C:\Users\Dr Fawwad Ahmad\Desktop\Achievements and Future plan 2022\FDTTPC PIC 3\Picture 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4495800"/>
            <a:ext cx="2400300" cy="1920240"/>
          </a:xfrm>
          <a:prstGeom prst="rect">
            <a:avLst/>
          </a:prstGeom>
          <a:noFill/>
        </p:spPr>
      </p:pic>
      <p:pic>
        <p:nvPicPr>
          <p:cNvPr id="4100" name="Picture 4" descr="C:\Users\Dr Fawwad Ahmad\Desktop\Achievements and Future plan 2022\pic fdttpc feeding sys\IMGA07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809750"/>
            <a:ext cx="2667000" cy="2000250"/>
          </a:xfrm>
          <a:prstGeom prst="rect">
            <a:avLst/>
          </a:prstGeom>
          <a:noFill/>
        </p:spPr>
      </p:pic>
      <p:pic>
        <p:nvPicPr>
          <p:cNvPr id="4101" name="Picture 5" descr="C:\Users\Dr Fawwad Ahmad\Desktop\Achievements and Future plan 2022\pic fdttpc feeding sys\IMGA07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1905000"/>
            <a:ext cx="2438400" cy="1828800"/>
          </a:xfrm>
          <a:prstGeom prst="rect">
            <a:avLst/>
          </a:prstGeom>
          <a:noFill/>
        </p:spPr>
      </p:pic>
      <p:pic>
        <p:nvPicPr>
          <p:cNvPr id="4102" name="Picture 6" descr="C:\Users\Dr Fawwad Ahmad\Desktop\Achievements and Future plan 2022\pic fdttpc feeding sys\IMGA076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0" y="1905000"/>
            <a:ext cx="2362200" cy="1771650"/>
          </a:xfrm>
          <a:prstGeom prst="rect">
            <a:avLst/>
          </a:prstGeom>
          <a:noFill/>
        </p:spPr>
      </p:pic>
      <p:pic>
        <p:nvPicPr>
          <p:cNvPr id="4103" name="Picture 7" descr="C:\Users\Dr Fawwad Ahmad\Desktop\Achievements and Future plan 2022\Pics.  Projects Farm  Visit  and Industrial Development- Selfemployment\Jarawalla Farms Brooder and ECH development\Picture 1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24600" y="4419600"/>
            <a:ext cx="2438400" cy="195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Small Scale ECH Remodeling at PRC and Farmer Adaptation  </a:t>
            </a:r>
            <a:r>
              <a:rPr lang="en-US" sz="2800" dirty="0" err="1" smtClean="0"/>
              <a:t>Jirrawalla</a:t>
            </a:r>
            <a:r>
              <a:rPr lang="en-US" sz="2800" dirty="0" smtClean="0"/>
              <a:t> and </a:t>
            </a:r>
            <a:r>
              <a:rPr lang="en-US" sz="2800" dirty="0" err="1" smtClean="0"/>
              <a:t>Sunmmendri</a:t>
            </a:r>
            <a:r>
              <a:rPr lang="en-US" sz="2800" dirty="0" smtClean="0"/>
              <a:t>. </a:t>
            </a:r>
            <a:endParaRPr lang="en-US" sz="2800" dirty="0"/>
          </a:p>
        </p:txBody>
      </p:sp>
      <p:pic>
        <p:nvPicPr>
          <p:cNvPr id="3074" name="Picture 2" descr="C:\Users\Dr Fawwad Ahmad\Desktop\Achievements and Future plan 2022\Cage installaton private\20140701-1109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572000"/>
            <a:ext cx="2362200" cy="1714341"/>
          </a:xfrm>
          <a:prstGeom prst="rect">
            <a:avLst/>
          </a:prstGeom>
          <a:noFill/>
        </p:spPr>
      </p:pic>
      <p:pic>
        <p:nvPicPr>
          <p:cNvPr id="3076" name="Picture 4" descr="C:\Users\Dr Fawwad Ahmad\Desktop\Achievements and Future plan 2022\FDTTPC PIC 3\Picture 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752600"/>
            <a:ext cx="4495800" cy="2438400"/>
          </a:xfrm>
          <a:prstGeom prst="rect">
            <a:avLst/>
          </a:prstGeom>
          <a:noFill/>
        </p:spPr>
      </p:pic>
      <p:pic>
        <p:nvPicPr>
          <p:cNvPr id="3078" name="Picture 6" descr="C:\Users\Dr Fawwad Ahmad\Desktop\Achievements and Future plan 2022\FDTTPC PIC 3\Picture 2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4495800"/>
            <a:ext cx="2438400" cy="175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Climate Controller Development at UAF, Controller Manufacturing Factory Development  and Farmers Adaptation </a:t>
            </a:r>
            <a:r>
              <a:rPr lang="en-US" sz="2000" dirty="0" err="1" smtClean="0"/>
              <a:t>Jarranwalla</a:t>
            </a:r>
            <a:r>
              <a:rPr lang="en-US" sz="2000" dirty="0" smtClean="0"/>
              <a:t> and </a:t>
            </a:r>
            <a:r>
              <a:rPr lang="en-US" sz="2000" dirty="0" err="1" smtClean="0"/>
              <a:t>Summandri</a:t>
            </a:r>
            <a:endParaRPr lang="en-US" sz="2000" dirty="0"/>
          </a:p>
        </p:txBody>
      </p:sp>
      <p:pic>
        <p:nvPicPr>
          <p:cNvPr id="5122" name="Picture 2" descr="C:\Users\Dr Fawwad Ahmad\Desktop\Achievements and Future plan 2022\FDTTPC PIC 3\Picture 0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038600"/>
            <a:ext cx="2457450" cy="1965960"/>
          </a:xfrm>
          <a:prstGeom prst="rect">
            <a:avLst/>
          </a:prstGeom>
          <a:noFill/>
        </p:spPr>
      </p:pic>
      <p:pic>
        <p:nvPicPr>
          <p:cNvPr id="5123" name="Picture 3" descr="C:\Users\Dr Fawwad Ahmad\Desktop\Achievements and Future plan 2022\APBC Gallery\pic\Picture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654053"/>
            <a:ext cx="2362200" cy="2123709"/>
          </a:xfrm>
          <a:prstGeom prst="rect">
            <a:avLst/>
          </a:prstGeom>
          <a:noFill/>
        </p:spPr>
      </p:pic>
      <p:pic>
        <p:nvPicPr>
          <p:cNvPr id="5124" name="Picture 4" descr="C:\Users\Dr Fawwad Ahmad\Desktop\Achievements and Future plan 2022\Cage installaton private\20140701-1105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3962400"/>
            <a:ext cx="2590800" cy="1957493"/>
          </a:xfrm>
          <a:prstGeom prst="rect">
            <a:avLst/>
          </a:prstGeom>
          <a:noFill/>
        </p:spPr>
      </p:pic>
      <p:pic>
        <p:nvPicPr>
          <p:cNvPr id="5125" name="Picture 5" descr="C:\Users\Dr Fawwad Ahmad\Desktop\Achievements and Future plan 2022\PIC CAGE-MOVI and Patent backup\20140701-1040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1600200"/>
            <a:ext cx="2590800" cy="2072640"/>
          </a:xfrm>
          <a:prstGeom prst="rect">
            <a:avLst/>
          </a:prstGeom>
          <a:noFill/>
        </p:spPr>
      </p:pic>
      <p:pic>
        <p:nvPicPr>
          <p:cNvPr id="5126" name="Picture 6" descr="C:\Users\Dr Fawwad Ahmad\Desktop\Achievements and Future plan 2022\PIC CAGE-MOVI and Patent backup\20140701-1040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0" y="1600200"/>
            <a:ext cx="2590800" cy="2072640"/>
          </a:xfrm>
          <a:prstGeom prst="rect">
            <a:avLst/>
          </a:prstGeom>
          <a:noFill/>
        </p:spPr>
      </p:pic>
      <p:pic>
        <p:nvPicPr>
          <p:cNvPr id="5127" name="Picture 7" descr="C:\Users\Dr Fawwad Ahmad\Desktop\Achievements and Future plan 2022\PIC CAGE-MOVI and Patent backup\20140701-1105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0400" y="3977640"/>
            <a:ext cx="2438400" cy="195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Layer Cage System Developed at UAF, Cage Manufacturing Factory development  and Farmers Adaptation </a:t>
            </a:r>
            <a:r>
              <a:rPr lang="en-US" sz="2400" dirty="0" err="1" smtClean="0"/>
              <a:t>Shakupura</a:t>
            </a:r>
            <a:r>
              <a:rPr lang="en-US" sz="2400" dirty="0" smtClean="0"/>
              <a:t> , </a:t>
            </a:r>
            <a:r>
              <a:rPr lang="en-US" sz="2400" dirty="0" err="1" smtClean="0"/>
              <a:t>Summendri</a:t>
            </a:r>
            <a:endParaRPr lang="en-US" sz="2400" dirty="0"/>
          </a:p>
        </p:txBody>
      </p:sp>
      <p:pic>
        <p:nvPicPr>
          <p:cNvPr id="6147" name="Picture 3" descr="C:\Users\Dr Fawwad Ahmad\Desktop\Achievements and Future plan 2022\Cage installaton private\20140701-1108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267200"/>
            <a:ext cx="2609454" cy="2087563"/>
          </a:xfrm>
          <a:prstGeom prst="rect">
            <a:avLst/>
          </a:prstGeom>
          <a:noFill/>
        </p:spPr>
      </p:pic>
      <p:pic>
        <p:nvPicPr>
          <p:cNvPr id="6148" name="Picture 4" descr="C:\Users\Dr Fawwad Ahmad\Desktop\Achievements and Future plan 2022\Cage installaton private\20140701-1114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4267200"/>
            <a:ext cx="2590800" cy="2072640"/>
          </a:xfrm>
          <a:prstGeom prst="rect">
            <a:avLst/>
          </a:prstGeom>
          <a:noFill/>
        </p:spPr>
      </p:pic>
      <p:pic>
        <p:nvPicPr>
          <p:cNvPr id="6149" name="Picture 5" descr="C:\Users\Dr Fawwad Ahmad\Desktop\Achievements and Future plan 2022\Diam ndustry\20150319-0610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1447800"/>
            <a:ext cx="2971800" cy="2377440"/>
          </a:xfrm>
          <a:prstGeom prst="rect">
            <a:avLst/>
          </a:prstGeom>
          <a:noFill/>
        </p:spPr>
      </p:pic>
      <p:pic>
        <p:nvPicPr>
          <p:cNvPr id="6150" name="Picture 6" descr="C:\Users\Dr Fawwad Ahmad\Desktop\Achievements and Future plan 2022\Diam ndustry\20150319-0613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4267200"/>
            <a:ext cx="2647950" cy="2118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/>
              <a:t>Coal Brooding System, Coal Brooder Manufacturing Factory Development and Farmers Adaptation </a:t>
            </a:r>
            <a:r>
              <a:rPr lang="en-US" sz="2800" dirty="0" err="1" smtClean="0"/>
              <a:t>Jhang</a:t>
            </a:r>
            <a:r>
              <a:rPr lang="en-US" sz="2800" dirty="0" smtClean="0"/>
              <a:t> Road, </a:t>
            </a:r>
            <a:r>
              <a:rPr lang="en-US" sz="2800" dirty="0" err="1" smtClean="0"/>
              <a:t>Shahkoot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pic>
        <p:nvPicPr>
          <p:cNvPr id="7171" name="Picture 3" descr="C:\Users\Dr Fawwad Ahmad\Desktop\Achievements and Future plan 2022\Diam ndustry\20150319-0612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114800"/>
            <a:ext cx="2476500" cy="1981200"/>
          </a:xfrm>
          <a:prstGeom prst="rect">
            <a:avLst/>
          </a:prstGeom>
          <a:noFill/>
        </p:spPr>
      </p:pic>
      <p:pic>
        <p:nvPicPr>
          <p:cNvPr id="7172" name="Picture 4" descr="C:\Users\Dr Fawwad Ahmad\Desktop\Achievements and Future plan 2022\Diam ndustry\20150319-0615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4114800"/>
            <a:ext cx="2571750" cy="2057400"/>
          </a:xfrm>
          <a:prstGeom prst="rect">
            <a:avLst/>
          </a:prstGeom>
          <a:noFill/>
        </p:spPr>
      </p:pic>
      <p:pic>
        <p:nvPicPr>
          <p:cNvPr id="7173" name="Picture 5" descr="C:\Users\Dr Fawwad Ahmad\Desktop\Achievements and Future plan 2022\PIC CAGE-MOVI and Patent backup\20140701-1036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1600200"/>
            <a:ext cx="2590800" cy="2072640"/>
          </a:xfrm>
          <a:prstGeom prst="rect">
            <a:avLst/>
          </a:prstGeom>
          <a:noFill/>
        </p:spPr>
      </p:pic>
      <p:pic>
        <p:nvPicPr>
          <p:cNvPr id="7174" name="Picture 6" descr="C:\Users\Dr Fawwad Ahmad\Desktop\Achievements and Future plan 2022\PIC CAGE-MOVI and Patent backup\20140701-1036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1645920"/>
            <a:ext cx="2590800" cy="2072640"/>
          </a:xfrm>
          <a:prstGeom prst="rect">
            <a:avLst/>
          </a:prstGeom>
          <a:noFill/>
        </p:spPr>
      </p:pic>
      <p:pic>
        <p:nvPicPr>
          <p:cNvPr id="7175" name="Picture 7" descr="C:\Users\Dr Fawwad Ahmad\Desktop\Achievements and Future plan 2022\PIC CAGE-MOVI and Patent backup\20140701-1035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38850" y="1600200"/>
            <a:ext cx="2571750" cy="2057400"/>
          </a:xfrm>
          <a:prstGeom prst="rect">
            <a:avLst/>
          </a:prstGeom>
          <a:noFill/>
        </p:spPr>
      </p:pic>
      <p:pic>
        <p:nvPicPr>
          <p:cNvPr id="1026" name="Picture 2" descr="C:\Users\Dr Fawwad Ahmad\Desktop\Achievements and Future plan 2022\Copy of IMGA073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4038600"/>
            <a:ext cx="2514600" cy="205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Citrus Pulp Drying Project</a:t>
            </a:r>
            <a:endParaRPr lang="en-US" dirty="0"/>
          </a:p>
        </p:txBody>
      </p:sp>
      <p:pic>
        <p:nvPicPr>
          <p:cNvPr id="1026" name="Picture 2" descr="C:\Users\Dr Fawwad Ahmad\Desktop\Achievements and Future plan 2022\Web Backup 2022\WhatsApp Image 2022-10-25 at 1.57.21 PM (1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05000"/>
            <a:ext cx="3866719" cy="3733800"/>
          </a:xfrm>
          <a:prstGeom prst="rect">
            <a:avLst/>
          </a:prstGeom>
          <a:noFill/>
        </p:spPr>
      </p:pic>
      <p:pic>
        <p:nvPicPr>
          <p:cNvPr id="1027" name="Picture 3" descr="C:\Users\Dr Fawwad Ahmad\Desktop\Achievements and Future plan 2022\Web Backup 2022\WhatsApp Image 2022-10-25 at 1.57.22 PM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905000"/>
            <a:ext cx="3886200" cy="37769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Citrus Pulp Drying Project</a:t>
            </a:r>
            <a:endParaRPr lang="en-US" dirty="0"/>
          </a:p>
        </p:txBody>
      </p:sp>
      <p:pic>
        <p:nvPicPr>
          <p:cNvPr id="2050" name="Picture 2" descr="C:\Users\Dr Fawwad Ahmad\Desktop\Achievements and Future plan 2022\Web Backup 2022\WhatsApp Image 2022-10-25 at 1.57.20 PM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5062" y="1676400"/>
            <a:ext cx="4037611" cy="3886200"/>
          </a:xfrm>
          <a:prstGeom prst="rect">
            <a:avLst/>
          </a:prstGeom>
          <a:noFill/>
        </p:spPr>
      </p:pic>
      <p:pic>
        <p:nvPicPr>
          <p:cNvPr id="2051" name="Picture 3" descr="C:\Users\Dr Fawwad Ahmad\Desktop\Achievements and Future plan 2022\Web Backup 2022\WhatsApp Image 2022-10-25 at 1.57.21 PM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676400"/>
            <a:ext cx="4191000" cy="39028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Citrus Pulp Drying Project</a:t>
            </a:r>
            <a:endParaRPr lang="en-US" dirty="0"/>
          </a:p>
        </p:txBody>
      </p:sp>
      <p:pic>
        <p:nvPicPr>
          <p:cNvPr id="3074" name="Picture 2" descr="C:\Users\Dr Fawwad Ahmad\Desktop\Achievements and Future plan 2022\Web Backup 2022\WhatsApp Image 2022-10-25 at 1.57.23 PM (1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1676400"/>
            <a:ext cx="4265188" cy="4038600"/>
          </a:xfrm>
          <a:prstGeom prst="rect">
            <a:avLst/>
          </a:prstGeom>
          <a:noFill/>
        </p:spPr>
      </p:pic>
      <p:pic>
        <p:nvPicPr>
          <p:cNvPr id="3075" name="Picture 3" descr="C:\Users\Dr Fawwad Ahmad\Desktop\Achievements and Future plan 2022\Web Backup 2022\WhatsApp Image 2022-10-25 at 1.57.23 PM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918811"/>
            <a:ext cx="3886200" cy="37101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Hydroponics Project</a:t>
            </a:r>
            <a:endParaRPr lang="en-US" dirty="0"/>
          </a:p>
        </p:txBody>
      </p:sp>
      <p:pic>
        <p:nvPicPr>
          <p:cNvPr id="12290" name="Picture 2" descr="C:\Users\Dr Fawwad Ahmad\Desktop\Achievements and Future plan 2022\Web Backup 2022\WhatsApp Image 2022-10-26 at 4.05.38 PM (7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00201"/>
            <a:ext cx="3880743" cy="4572000"/>
          </a:xfrm>
          <a:prstGeom prst="rect">
            <a:avLst/>
          </a:prstGeom>
          <a:noFill/>
        </p:spPr>
      </p:pic>
      <p:pic>
        <p:nvPicPr>
          <p:cNvPr id="12292" name="Picture 4" descr="C:\Users\Dr Fawwad Ahmad\Desktop\Achievements and Future plan 2022\Web Backup 2022\WhatsApp Image 2022-10-26 at 4.05.38 PM (6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676400"/>
            <a:ext cx="3810000" cy="44350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Achievements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952999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sz="4000" dirty="0" smtClean="0">
                <a:solidFill>
                  <a:srgbClr val="00B050"/>
                </a:solidFill>
              </a:rPr>
              <a:t>Awards and Shields</a:t>
            </a:r>
            <a:endParaRPr lang="en-US" sz="4000" dirty="0" smtClean="0"/>
          </a:p>
          <a:p>
            <a:pPr>
              <a:buFont typeface="Wingdings" pitchFamily="2" charset="2"/>
              <a:buChar char="Ø"/>
            </a:pPr>
            <a:r>
              <a:rPr lang="en-US" b="1" u="sng" dirty="0" smtClean="0"/>
              <a:t>Gold Medals </a:t>
            </a:r>
            <a:r>
              <a:rPr lang="en-US" dirty="0" smtClean="0"/>
              <a:t> </a:t>
            </a:r>
            <a:r>
              <a:rPr lang="en-US" b="1" dirty="0" smtClean="0"/>
              <a:t>=    4     (</a:t>
            </a:r>
            <a:r>
              <a:rPr lang="en-US" b="1" dirty="0" smtClean="0">
                <a:solidFill>
                  <a:srgbClr val="7030A0"/>
                </a:solidFill>
              </a:rPr>
              <a:t>UAF= 1, Industry= 1, Welfare= 2</a:t>
            </a:r>
            <a:r>
              <a:rPr lang="en-US" dirty="0" smtClean="0"/>
              <a:t>) </a:t>
            </a:r>
          </a:p>
          <a:p>
            <a:pPr>
              <a:buFont typeface="Wingdings" pitchFamily="2" charset="2"/>
              <a:buChar char="Ø"/>
            </a:pPr>
            <a:r>
              <a:rPr lang="en-US" b="1" u="sng" dirty="0" smtClean="0"/>
              <a:t>Shields and Trophies </a:t>
            </a:r>
            <a:r>
              <a:rPr lang="en-US" b="1" dirty="0" smtClean="0">
                <a:solidFill>
                  <a:srgbClr val="7030A0"/>
                </a:solidFill>
              </a:rPr>
              <a:t>    </a:t>
            </a:r>
            <a:r>
              <a:rPr lang="en-US" dirty="0" smtClean="0"/>
              <a:t>= </a:t>
            </a:r>
            <a:r>
              <a:rPr lang="en-US" b="1" dirty="0" smtClean="0"/>
              <a:t>29</a:t>
            </a:r>
            <a:r>
              <a:rPr lang="en-US" b="1" dirty="0" smtClean="0">
                <a:solidFill>
                  <a:srgbClr val="7030A0"/>
                </a:solidFill>
              </a:rPr>
              <a:t>     (Exhibitions, Conferences and Fancy Birds Shows)</a:t>
            </a: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b="1" u="sng" dirty="0" smtClean="0"/>
              <a:t>Star laureate Award </a:t>
            </a:r>
            <a:r>
              <a:rPr lang="en-US" b="1" dirty="0" smtClean="0"/>
              <a:t>  = 1 (</a:t>
            </a:r>
            <a:r>
              <a:rPr lang="en-US" b="1" dirty="0" smtClean="0">
                <a:solidFill>
                  <a:srgbClr val="7030A0"/>
                </a:solidFill>
              </a:rPr>
              <a:t>Best Scientist of Year  </a:t>
            </a:r>
            <a:r>
              <a:rPr lang="en-US" b="1" dirty="0" smtClean="0"/>
              <a:t>)                                                                                                                    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Hydroponic Project</a:t>
            </a:r>
            <a:endParaRPr lang="en-US" dirty="0"/>
          </a:p>
        </p:txBody>
      </p:sp>
      <p:pic>
        <p:nvPicPr>
          <p:cNvPr id="11266" name="Picture 2" descr="C:\Users\Dr Fawwad Ahmad\Desktop\Achievements and Future plan 2022\Web Backup 2022\WhatsApp Image 2022-10-26 at 4.05.38 PM (2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399" y="1478994"/>
            <a:ext cx="4129411" cy="4845606"/>
          </a:xfrm>
          <a:prstGeom prst="rect">
            <a:avLst/>
          </a:prstGeom>
          <a:noFill/>
        </p:spPr>
      </p:pic>
      <p:pic>
        <p:nvPicPr>
          <p:cNvPr id="11268" name="Picture 4" descr="C:\Users\Dr Fawwad Ahmad\Desktop\Achievements and Future plan 2022\Web Backup 2022\WhatsApp Image 2022-10-26 at 4.05.38 PM (4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447800"/>
            <a:ext cx="4096000" cy="487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Hydroponic Project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10242" name="Picture 2" descr="C:\Users\Dr Fawwad Ahmad\Desktop\Achievements and Future plan 2022\Web Backup 2022\WhatsApp Image 2022-10-26 at 4.05.38 PM (1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676400"/>
            <a:ext cx="3704366" cy="4300538"/>
          </a:xfrm>
          <a:prstGeom prst="rect">
            <a:avLst/>
          </a:prstGeom>
          <a:noFill/>
        </p:spPr>
      </p:pic>
      <p:pic>
        <p:nvPicPr>
          <p:cNvPr id="10243" name="Picture 3" descr="C:\Users\Dr Fawwad Ahmad\Desktop\Achievements and Future plan 2022\Web Backup 2022\WhatsApp Image 2022-10-26 at 4.05.38 PM (5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676400"/>
            <a:ext cx="3733800" cy="43580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Hydroponic Project for Poultry Feed</a:t>
            </a:r>
            <a:endParaRPr lang="en-US" dirty="0"/>
          </a:p>
        </p:txBody>
      </p:sp>
      <p:pic>
        <p:nvPicPr>
          <p:cNvPr id="4098" name="Picture 2" descr="C:\Users\Dr Fawwad Ahmad\Desktop\Achievements and Future plan 2022\Web Backup 2022\WhatsApp Image 2022-10-26 at 4.06.39 PM (12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295400"/>
            <a:ext cx="6629400" cy="4972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Hydroponic Project</a:t>
            </a:r>
            <a:endParaRPr lang="en-US" dirty="0"/>
          </a:p>
        </p:txBody>
      </p:sp>
      <p:pic>
        <p:nvPicPr>
          <p:cNvPr id="5122" name="Picture 2" descr="C:\Users\Dr Fawwad Ahmad\Desktop\Achievements and Future plan 2022\Web Backup 2022\WhatsApp Image 2022-10-27 at 10.11.02 AM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514600"/>
            <a:ext cx="4191000" cy="2590800"/>
          </a:xfrm>
          <a:prstGeom prst="rect">
            <a:avLst/>
          </a:prstGeom>
          <a:noFill/>
        </p:spPr>
      </p:pic>
      <p:pic>
        <p:nvPicPr>
          <p:cNvPr id="13313" name="Picture 1" descr="C:\Users\Dr Fawwad Ahmad\Desktop\Achievements and Future plan 2022\Web Backup 2022\WhatsApp Image 2022-10-27 at 5.14.24 PM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8604" y="1371600"/>
            <a:ext cx="3661996" cy="4953000"/>
          </a:xfrm>
          <a:prstGeom prst="rect">
            <a:avLst/>
          </a:prstGeom>
          <a:noFill/>
        </p:spPr>
      </p:pic>
      <p:pic>
        <p:nvPicPr>
          <p:cNvPr id="5" name="Picture 2" descr="C:\Users\Dr Fawwad Ahmad\Desktop\Achievements and Future plan 2022\Web Backup 2022\WhatsApp Image 2022-10-27 at 10.11.02 AM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67000"/>
            <a:ext cx="4191000" cy="259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Consultancy Project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Incubator Development, Incubator Manufacturing Factory Development for Fancy Bird Production </a:t>
            </a:r>
            <a:endParaRPr lang="en-US" sz="2400" dirty="0"/>
          </a:p>
        </p:txBody>
      </p:sp>
      <p:pic>
        <p:nvPicPr>
          <p:cNvPr id="2050" name="Picture 2" descr="C:\Users\Dr Fawwad Ahmad\Desktop\pic\fawwad nadiali\pic\Picture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1371600"/>
            <a:ext cx="1609531" cy="1752600"/>
          </a:xfrm>
          <a:prstGeom prst="rect">
            <a:avLst/>
          </a:prstGeom>
          <a:noFill/>
        </p:spPr>
      </p:pic>
      <p:pic>
        <p:nvPicPr>
          <p:cNvPr id="2051" name="Picture 3" descr="C:\Users\Dr Fawwad Ahmad\Desktop\pic\fawwad nadiali\pic\Pictur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371600"/>
            <a:ext cx="1686716" cy="1916723"/>
          </a:xfrm>
          <a:prstGeom prst="rect">
            <a:avLst/>
          </a:prstGeom>
          <a:noFill/>
        </p:spPr>
      </p:pic>
      <p:pic>
        <p:nvPicPr>
          <p:cNvPr id="1026" name="Picture 2" descr="C:\Users\Dr Fawwad Ahmad\Desktop\Achievements and Future plan 2022\U Tube Channel  2021\WhatsApp Image 2022-10-16 at 10.23.32 AM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 flipV="1">
            <a:off x="3048000" y="2895600"/>
            <a:ext cx="2057400" cy="2548890"/>
          </a:xfrm>
          <a:prstGeom prst="rect">
            <a:avLst/>
          </a:prstGeom>
          <a:noFill/>
        </p:spPr>
      </p:pic>
      <p:pic>
        <p:nvPicPr>
          <p:cNvPr id="1027" name="Picture 3" descr="C:\Users\Dr Fawwad Ahmad\Desktop\Achievements and Future plan 2022\U Tube Channel  2021\WhatsApp Image 2022-10-16 at 9.39.13 AM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3657600"/>
            <a:ext cx="2083870" cy="2867024"/>
          </a:xfrm>
          <a:prstGeom prst="rect">
            <a:avLst/>
          </a:prstGeom>
          <a:noFill/>
        </p:spPr>
      </p:pic>
      <p:pic>
        <p:nvPicPr>
          <p:cNvPr id="1028" name="Picture 4" descr="C:\Users\Dr Fawwad Ahmad\Desktop\Achievements and Future plan 2022\U Tube Channel  2021\WhatsApp Image 2022-10-16 at 10.26.19 AM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8800" y="3505200"/>
            <a:ext cx="2903328" cy="3000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i="1" dirty="0" smtClean="0">
                <a:solidFill>
                  <a:srgbClr val="FF0000"/>
                </a:solidFill>
              </a:rPr>
              <a:t>Consultancy Project </a:t>
            </a:r>
            <a:br>
              <a:rPr lang="en-US" sz="3200" i="1" dirty="0" smtClean="0">
                <a:solidFill>
                  <a:srgbClr val="FF0000"/>
                </a:solidFill>
              </a:rPr>
            </a:br>
            <a:r>
              <a:rPr lang="en-US" sz="3200" i="1" dirty="0" smtClean="0"/>
              <a:t>Integrated Soft- wares of Poultry Livestock and Agriculture</a:t>
            </a:r>
            <a:endParaRPr lang="en-US" sz="3200" i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E2B81E1D-7DF3-3155-945B-007B821E6B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33399" y="1676400"/>
            <a:ext cx="3505200" cy="4800600"/>
          </a:xfrm>
          <a:prstGeom prst="rect">
            <a:avLst/>
          </a:prstGeom>
        </p:spPr>
      </p:pic>
      <p:pic>
        <p:nvPicPr>
          <p:cNvPr id="1026" name="Picture 2" descr="C:\Users\Dr Fawwad Ahmad\Desktop\Achievements and Future plan 2022\WhatsApp Image 2022-10-18 at 4.40.51 PM (1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1524000"/>
            <a:ext cx="2386012" cy="1200566"/>
          </a:xfrm>
          <a:prstGeom prst="rect">
            <a:avLst/>
          </a:prstGeom>
          <a:noFill/>
        </p:spPr>
      </p:pic>
      <p:pic>
        <p:nvPicPr>
          <p:cNvPr id="1027" name="Picture 3" descr="C:\Users\Dr Fawwad Ahmad\Desktop\Achievements and Future plan 2022\WhatsApp Image 2022-10-18 at 4.40.51 PM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1524000"/>
            <a:ext cx="1809750" cy="1238250"/>
          </a:xfrm>
          <a:prstGeom prst="rect">
            <a:avLst/>
          </a:prstGeom>
          <a:noFill/>
        </p:spPr>
      </p:pic>
      <p:pic>
        <p:nvPicPr>
          <p:cNvPr id="1028" name="Picture 4" descr="C:\Users\Dr Fawwad Ahmad\Desktop\Achievements and Future plan 2022\WhatsApp Image 2022-10-18 at 4.40.52 PM (2)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3400" y="2895600"/>
            <a:ext cx="4286250" cy="1529773"/>
          </a:xfrm>
          <a:prstGeom prst="rect">
            <a:avLst/>
          </a:prstGeom>
          <a:noFill/>
        </p:spPr>
      </p:pic>
      <p:pic>
        <p:nvPicPr>
          <p:cNvPr id="1029" name="Picture 5" descr="C:\Users\Dr Fawwad Ahmad\Desktop\Achievements and Future plan 2022\WhatsApp Image 2022-10-18 at 4.40.52 PM (4)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8200" y="4572000"/>
            <a:ext cx="3810000" cy="19013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Consultancy Project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 Corona Virus Air Filtration System and </a:t>
            </a:r>
            <a:br>
              <a:rPr lang="en-US" sz="2800" dirty="0" smtClean="0"/>
            </a:br>
            <a:r>
              <a:rPr lang="en-US" sz="2800" dirty="0" smtClean="0"/>
              <a:t>Cold Plasma Bio-security System </a:t>
            </a:r>
            <a:endParaRPr lang="en-US" sz="2800" dirty="0"/>
          </a:p>
        </p:txBody>
      </p:sp>
      <p:sp>
        <p:nvSpPr>
          <p:cNvPr id="5" name="Rounded Rectangle 1">
            <a:extLst>
              <a:ext uri="{FF2B5EF4-FFF2-40B4-BE49-F238E27FC236}">
                <a16:creationId xmlns="" xmlns:a16="http://schemas.microsoft.com/office/drawing/2014/main" id="{CFF284CA-CCE6-CED5-C70F-8649BAC7CEF7}"/>
              </a:ext>
            </a:extLst>
          </p:cNvPr>
          <p:cNvSpPr/>
          <p:nvPr/>
        </p:nvSpPr>
        <p:spPr>
          <a:xfrm>
            <a:off x="457200" y="2514600"/>
            <a:ext cx="3810000" cy="3581400"/>
          </a:xfrm>
          <a:prstGeom prst="roundRect">
            <a:avLst>
              <a:gd name="adj" fmla="val 4512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" name="Rounded Rectangle 2">
            <a:extLst>
              <a:ext uri="{FF2B5EF4-FFF2-40B4-BE49-F238E27FC236}">
                <a16:creationId xmlns="" xmlns:a16="http://schemas.microsoft.com/office/drawing/2014/main" id="{AB549353-37C3-FC9F-E79F-994BE3060540}"/>
              </a:ext>
            </a:extLst>
          </p:cNvPr>
          <p:cNvSpPr/>
          <p:nvPr/>
        </p:nvSpPr>
        <p:spPr>
          <a:xfrm>
            <a:off x="4724400" y="2514600"/>
            <a:ext cx="3886200" cy="3581400"/>
          </a:xfrm>
          <a:prstGeom prst="roundRect">
            <a:avLst>
              <a:gd name="adj" fmla="val 5618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r Fawwad Ahmad\Desktop\Achievements and Future plan 2022\WhatsApp Image 2022-10-19 at 3.42.58 PM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533400"/>
            <a:ext cx="7620000" cy="5791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 Fancy Birds </a:t>
            </a:r>
            <a:endParaRPr lang="en-US" dirty="0"/>
          </a:p>
        </p:txBody>
      </p:sp>
      <p:pic>
        <p:nvPicPr>
          <p:cNvPr id="3074" name="Picture 2" descr="C:\Users\Dr Fawwad Ahmad\Desktop\Achievements and Future plan 2022\A-1-Pics.  Of  Various Projects 2022 updated\Pics. Fancy Birds Exhibation Research\SAM_00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00200"/>
            <a:ext cx="2667000" cy="1885950"/>
          </a:xfrm>
          <a:prstGeom prst="rect">
            <a:avLst/>
          </a:prstGeom>
          <a:noFill/>
        </p:spPr>
      </p:pic>
      <p:pic>
        <p:nvPicPr>
          <p:cNvPr id="3076" name="Picture 4" descr="C:\Users\Dr Fawwad Ahmad\Desktop\Achievements and Future plan 2022\A-1-Pics.  Of  Various Projects 2022 updated\Pics and Mannul of Controller Operation\IMG_57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1676400"/>
            <a:ext cx="2743200" cy="1828800"/>
          </a:xfrm>
          <a:prstGeom prst="rect">
            <a:avLst/>
          </a:prstGeom>
          <a:noFill/>
        </p:spPr>
      </p:pic>
      <p:pic>
        <p:nvPicPr>
          <p:cNvPr id="3077" name="Picture 5" descr="C:\Users\Dr Fawwad Ahmad\Desktop\Achievements and Future plan 2022\A-1-Pics.  Of  Various Projects 2022 updated\Pics and Mannul of Controller Operation\DSC_11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1600200"/>
            <a:ext cx="2819400" cy="1871768"/>
          </a:xfrm>
          <a:prstGeom prst="rect">
            <a:avLst/>
          </a:prstGeom>
          <a:noFill/>
        </p:spPr>
      </p:pic>
      <p:pic>
        <p:nvPicPr>
          <p:cNvPr id="3080" name="Picture 8" descr="C:\Users\Dr Fawwad Ahmad\Desktop\Achievements and Future plan 2022\A-1-Pics.  Of  Various Projects 2022 updated\Pics and Mannul of Controller Operation\D (160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886200"/>
            <a:ext cx="2651403" cy="1905000"/>
          </a:xfrm>
          <a:prstGeom prst="rect">
            <a:avLst/>
          </a:prstGeom>
          <a:noFill/>
        </p:spPr>
      </p:pic>
      <p:pic>
        <p:nvPicPr>
          <p:cNvPr id="3081" name="Picture 9" descr="D:\FANCY BIRD SHOW 2011\DAY 2\D (294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3886200"/>
            <a:ext cx="2753679" cy="1905000"/>
          </a:xfrm>
          <a:prstGeom prst="rect">
            <a:avLst/>
          </a:prstGeom>
          <a:noFill/>
        </p:spPr>
      </p:pic>
      <p:pic>
        <p:nvPicPr>
          <p:cNvPr id="2050" name="Picture 2" descr="C:\Users\Dr Fawwad Ahmad\Desktop\Achievements and Future plan 2022\A-1-Pics.  Of  Various Projects 2022 updated\Pics. Fancy Birds Exhibation Research\SAM_006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0" y="3886200"/>
            <a:ext cx="2667000" cy="1885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Fancy Birds</a:t>
            </a:r>
            <a:endParaRPr lang="en-US" dirty="0"/>
          </a:p>
        </p:txBody>
      </p:sp>
      <p:pic>
        <p:nvPicPr>
          <p:cNvPr id="1026" name="Picture 2" descr="C:\Users\Dr Fawwad Ahmad\Desktop\Achievements and Future plan 2022\Agribusiness gallery 22-7-2018\F02. Project Fancy Birds 2018\D (17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00200"/>
            <a:ext cx="3442958" cy="2286000"/>
          </a:xfrm>
          <a:prstGeom prst="rect">
            <a:avLst/>
          </a:prstGeom>
          <a:noFill/>
        </p:spPr>
      </p:pic>
      <p:pic>
        <p:nvPicPr>
          <p:cNvPr id="1027" name="Picture 3" descr="C:\Users\Dr Fawwad Ahmad\Desktop\Achievements and Future plan 2022\Agribusiness gallery 22-7-2018\F02. Project Fancy Birds 2018\B (167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600200"/>
            <a:ext cx="3481109" cy="2312152"/>
          </a:xfrm>
          <a:prstGeom prst="rect">
            <a:avLst/>
          </a:prstGeom>
          <a:noFill/>
        </p:spPr>
      </p:pic>
      <p:pic>
        <p:nvPicPr>
          <p:cNvPr id="1028" name="Picture 4" descr="C:\Users\Dr Fawwad Ahmad\Desktop\Achievements and Future plan 2022\Agribusiness gallery 22-7-2018\F02. Project Fancy Birds 2018\B (17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4114799"/>
            <a:ext cx="3352800" cy="2226829"/>
          </a:xfrm>
          <a:prstGeom prst="rect">
            <a:avLst/>
          </a:prstGeom>
          <a:noFill/>
        </p:spPr>
      </p:pic>
      <p:pic>
        <p:nvPicPr>
          <p:cNvPr id="1029" name="Picture 5" descr="C:\Users\Dr Fawwad Ahmad\Desktop\Achievements and Future plan 2022\Agribusiness gallery 22-7-2018\F02. Project Fancy Birds 2018\D (215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4038600"/>
            <a:ext cx="3508375" cy="23302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r Fawwad Ahmad\Desktop\Achievements and Future plan 2022\WhatsApp Image 2022-10-19 at 3.37.42 PM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457200"/>
            <a:ext cx="8520112" cy="5867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Exhibitions and </a:t>
            </a:r>
            <a:r>
              <a:rPr lang="en-US" dirty="0" err="1" smtClean="0"/>
              <a:t>Kissan</a:t>
            </a:r>
            <a:r>
              <a:rPr lang="en-US" dirty="0" smtClean="0"/>
              <a:t> </a:t>
            </a:r>
            <a:r>
              <a:rPr lang="en-US" dirty="0" err="1" smtClean="0"/>
              <a:t>Malas</a:t>
            </a:r>
            <a:endParaRPr lang="en-US" dirty="0"/>
          </a:p>
        </p:txBody>
      </p:sp>
      <p:pic>
        <p:nvPicPr>
          <p:cNvPr id="5" name="Content Placeholder 4" descr="C:\Users\Dr Fawwad Ahmad\Desktop\Achievements and Future plan 2022\A-1-Pics.  Of  Various Projects 2022 updated\Pics. World Egg Day\IMG_46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114800"/>
            <a:ext cx="2717753" cy="1807306"/>
          </a:xfrm>
          <a:prstGeom prst="rect">
            <a:avLst/>
          </a:prstGeom>
          <a:noFill/>
        </p:spPr>
      </p:pic>
      <p:pic>
        <p:nvPicPr>
          <p:cNvPr id="6" name="Picture 6" descr="C:\Users\Dr Fawwad Ahmad\Desktop\Achievements and Future plan 2022\A-1-Pics.  Of  Various Projects 2022 updated\Pics and Mannul of Controller Operation\DSC_12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752600"/>
            <a:ext cx="2743200" cy="1821180"/>
          </a:xfrm>
          <a:prstGeom prst="rect">
            <a:avLst/>
          </a:prstGeom>
          <a:noFill/>
        </p:spPr>
      </p:pic>
      <p:pic>
        <p:nvPicPr>
          <p:cNvPr id="7" name="Picture 7" descr="C:\Users\Dr Fawwad Ahmad\Desktop\Achievements and Future plan 2022\A-1-Pics.  Of  Various Projects 2022 updated\Pics and Mannul of Controller Operation\DSC_12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1676400"/>
            <a:ext cx="2819400" cy="1871768"/>
          </a:xfrm>
          <a:prstGeom prst="rect">
            <a:avLst/>
          </a:prstGeom>
          <a:noFill/>
        </p:spPr>
      </p:pic>
      <p:pic>
        <p:nvPicPr>
          <p:cNvPr id="1026" name="Picture 2" descr="C:\Users\Dr Fawwad Ahmad\Desktop\Achievements and Future plan 2022\A-1-Pics.  Of  Various Projects 2022 updated\Pics. Fancy Birds Exhibation Research\SAM_08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1752600"/>
            <a:ext cx="2438400" cy="1828800"/>
          </a:xfrm>
          <a:prstGeom prst="rect">
            <a:avLst/>
          </a:prstGeom>
          <a:noFill/>
        </p:spPr>
      </p:pic>
      <p:pic>
        <p:nvPicPr>
          <p:cNvPr id="1027" name="Picture 3" descr="C:\Users\Dr Fawwad Ahmad\Desktop\Achievements and Future plan 2022\WhatsApp Image 2022-10-18 at 4.11.18 PM (2)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4114800"/>
            <a:ext cx="2387600" cy="1790700"/>
          </a:xfrm>
          <a:prstGeom prst="rect">
            <a:avLst/>
          </a:prstGeom>
          <a:noFill/>
        </p:spPr>
      </p:pic>
      <p:pic>
        <p:nvPicPr>
          <p:cNvPr id="2050" name="Picture 2" descr="C:\Users\Dr Fawwad Ahmad\Desktop\Achievements and Future plan 2022\Agribusiness gallery 22-7-2018\F03. Project Agri Exhibitions\Picture 03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6600" y="4114800"/>
            <a:ext cx="2674706" cy="18302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</a:rPr>
              <a:t>Addressing three Important Component of Poultry Sectors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/>
              <a:t>A.  Rural Poultry or Backyard Poultry supported by Fancy Birds Production along with IT marketing system and small scale climate controlling systems and it’s Spread all Over the Pakistan.</a:t>
            </a:r>
          </a:p>
          <a:p>
            <a:pPr>
              <a:buNone/>
            </a:pPr>
            <a:r>
              <a:rPr lang="en-US" dirty="0" smtClean="0"/>
              <a:t>B. Semi Commercial Poultry is Equipped with Farmer Friendly Equipments and Small Scale Environment Controlled Poultry Houses. </a:t>
            </a:r>
          </a:p>
          <a:p>
            <a:pPr>
              <a:buNone/>
            </a:pPr>
            <a:r>
              <a:rPr lang="en-US" dirty="0" smtClean="0"/>
              <a:t>C. Commercial poultry is Supported by Highly Qualified Human Resource Specially Trained in ECH Controller Hardware and Software along with Farm Management Practices.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Future  Plans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2100" dirty="0" smtClean="0"/>
              <a:t>Feeding </a:t>
            </a:r>
            <a:r>
              <a:rPr lang="en-US" sz="2100" dirty="0" smtClean="0"/>
              <a:t>Strategies of  Poultry Birds Under Climate Controlled Housing Systems.</a:t>
            </a:r>
          </a:p>
          <a:p>
            <a:pPr>
              <a:buNone/>
            </a:pPr>
            <a:r>
              <a:rPr lang="en-US" sz="2100" dirty="0" smtClean="0"/>
              <a:t>2</a:t>
            </a:r>
            <a:r>
              <a:rPr lang="en-US" sz="2100" dirty="0" smtClean="0"/>
              <a:t>. </a:t>
            </a:r>
            <a:r>
              <a:rPr lang="en-US" sz="2100" dirty="0" smtClean="0"/>
              <a:t>Lighting Strategies of Poultry Birds kept Under Climate Controlled Houses.</a:t>
            </a:r>
          </a:p>
          <a:p>
            <a:pPr>
              <a:buNone/>
            </a:pPr>
            <a:r>
              <a:rPr lang="en-US" sz="2100" dirty="0" smtClean="0"/>
              <a:t>3</a:t>
            </a:r>
            <a:r>
              <a:rPr lang="en-US" sz="2100" dirty="0" smtClean="0"/>
              <a:t>. </a:t>
            </a:r>
            <a:r>
              <a:rPr lang="en-US" sz="2100" dirty="0" smtClean="0"/>
              <a:t>Solar Energy based Brooding System for Poultry Birds </a:t>
            </a:r>
          </a:p>
          <a:p>
            <a:pPr>
              <a:buNone/>
            </a:pPr>
            <a:r>
              <a:rPr lang="en-US" sz="2100" dirty="0" smtClean="0"/>
              <a:t>4</a:t>
            </a:r>
            <a:r>
              <a:rPr lang="en-US" sz="2100" dirty="0" smtClean="0"/>
              <a:t>. </a:t>
            </a:r>
            <a:r>
              <a:rPr lang="en-US" sz="2100" dirty="0" smtClean="0"/>
              <a:t>Hydroponic Fodder System for Land Conservation and  Fodder Solution for high Yielding  livestock as well as  potential Feed Source for Organic Poultry Production.</a:t>
            </a:r>
            <a:endParaRPr lang="en-US" sz="2100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2100" dirty="0" smtClean="0"/>
              <a:t>5</a:t>
            </a:r>
            <a:r>
              <a:rPr lang="en-US" sz="2100" dirty="0" smtClean="0"/>
              <a:t>. </a:t>
            </a:r>
            <a:r>
              <a:rPr lang="en-US" sz="2100" dirty="0" smtClean="0"/>
              <a:t>Recycling of electric energy used in ventilation system.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5029200"/>
          </a:xfrm>
        </p:spPr>
        <p:txBody>
          <a:bodyPr>
            <a:normAutofit/>
          </a:bodyPr>
          <a:lstStyle/>
          <a:p>
            <a:r>
              <a:rPr lang="en-US" dirty="0" smtClean="0"/>
              <a:t>Thanks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9800" dirty="0" smtClean="0">
                <a:solidFill>
                  <a:srgbClr val="FF0000"/>
                </a:solidFill>
              </a:rPr>
              <a:t>U</a:t>
            </a:r>
            <a:r>
              <a:rPr lang="en-US" sz="9800" dirty="0" smtClean="0">
                <a:solidFill>
                  <a:srgbClr val="00B050"/>
                </a:solidFill>
              </a:rPr>
              <a:t>A</a:t>
            </a:r>
            <a:r>
              <a:rPr lang="en-US" sz="9800" dirty="0" smtClean="0">
                <a:solidFill>
                  <a:srgbClr val="0070C0"/>
                </a:solidFill>
              </a:rPr>
              <a:t>F</a:t>
            </a:r>
            <a:endParaRPr lang="en-US" sz="98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Dr Fawwad Ahmad\Desktop\Achievements and Future plan 2022\WhatsApp Image 2022-10-19 at 3.37.42 PM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8534400" cy="6229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Achievements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en-US" b="1" dirty="0" smtClean="0"/>
              <a:t> </a:t>
            </a:r>
            <a:r>
              <a:rPr lang="en-US" b="1" u="sng" dirty="0" smtClean="0"/>
              <a:t>Certificates of Participation: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7030A0"/>
                </a:solidFill>
              </a:rPr>
              <a:t>(Workshops, Trainings and Seminars)</a:t>
            </a:r>
            <a:r>
              <a:rPr lang="en-US" dirty="0" smtClean="0"/>
              <a:t>                                  = 30</a:t>
            </a:r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b="1" u="sng" dirty="0" smtClean="0"/>
              <a:t>Certificates of Appreciation: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7030A0"/>
                </a:solidFill>
              </a:rPr>
              <a:t>(Exhibitions, </a:t>
            </a:r>
            <a:r>
              <a:rPr lang="en-US" dirty="0" err="1" smtClean="0">
                <a:solidFill>
                  <a:srgbClr val="7030A0"/>
                </a:solidFill>
              </a:rPr>
              <a:t>Kissan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Mela</a:t>
            </a:r>
            <a:r>
              <a:rPr lang="en-US" dirty="0" smtClean="0">
                <a:solidFill>
                  <a:srgbClr val="7030A0"/>
                </a:solidFill>
              </a:rPr>
              <a:t> and Birds Shows)                                   </a:t>
            </a:r>
            <a:r>
              <a:rPr lang="en-US" dirty="0" smtClean="0"/>
              <a:t>= 26</a:t>
            </a:r>
          </a:p>
          <a:p>
            <a:pPr>
              <a:buFont typeface="Wingdings" pitchFamily="2" charset="2"/>
              <a:buChar char="Ø"/>
            </a:pPr>
            <a:r>
              <a:rPr lang="en-US" b="1" u="sng" dirty="0" smtClean="0">
                <a:solidFill>
                  <a:srgbClr val="7030A0"/>
                </a:solidFill>
              </a:rPr>
              <a:t>Represent AH Faculty in University Exhibitions  </a:t>
            </a:r>
            <a:r>
              <a:rPr lang="en-US" dirty="0" smtClean="0">
                <a:solidFill>
                  <a:srgbClr val="7030A0"/>
                </a:solidFill>
              </a:rPr>
              <a:t>a 1st Position </a:t>
            </a:r>
            <a:r>
              <a:rPr lang="en-US" b="1" dirty="0" smtClean="0">
                <a:solidFill>
                  <a:srgbClr val="7030A0"/>
                </a:solidFill>
              </a:rPr>
              <a:t>Six</a:t>
            </a:r>
            <a:r>
              <a:rPr lang="en-US" dirty="0" smtClean="0">
                <a:solidFill>
                  <a:srgbClr val="7030A0"/>
                </a:solidFill>
              </a:rPr>
              <a:t> times and Second Position </a:t>
            </a:r>
            <a:r>
              <a:rPr lang="en-US" b="1" dirty="0" smtClean="0">
                <a:solidFill>
                  <a:srgbClr val="7030A0"/>
                </a:solidFill>
              </a:rPr>
              <a:t>two</a:t>
            </a:r>
            <a:r>
              <a:rPr lang="en-US" dirty="0" smtClean="0">
                <a:solidFill>
                  <a:srgbClr val="7030A0"/>
                </a:solidFill>
              </a:rPr>
              <a:t> times as best Faculty Stall of the year for Technology Transfer.  </a:t>
            </a:r>
          </a:p>
          <a:p>
            <a:pPr>
              <a:buFont typeface="Wingdings" pitchFamily="2" charset="2"/>
              <a:buChar char="Ø"/>
            </a:pPr>
            <a:r>
              <a:rPr lang="en-US" b="1" u="sng" dirty="0" smtClean="0"/>
              <a:t>Certificates of Sports Activities</a:t>
            </a:r>
            <a:r>
              <a:rPr lang="en-US" dirty="0" smtClean="0"/>
              <a:t>:                   = 03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Achievements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b="1" dirty="0" smtClean="0">
                <a:solidFill>
                  <a:srgbClr val="FF0000"/>
                </a:solidFill>
              </a:rPr>
              <a:t>Development of Farm Visit Performa for   Teaching and  Research  Activities as well as Industrial Linkage  </a:t>
            </a:r>
          </a:p>
          <a:p>
            <a:pPr>
              <a:buFont typeface="Wingdings" pitchFamily="2" charset="2"/>
              <a:buChar char="Ø"/>
            </a:pPr>
            <a:r>
              <a:rPr lang="en-US" sz="2000" b="1" dirty="0" smtClean="0"/>
              <a:t>Research Papers                                               =52</a:t>
            </a:r>
          </a:p>
          <a:p>
            <a:pPr>
              <a:buNone/>
            </a:pPr>
            <a:r>
              <a:rPr lang="en-US" sz="2000" b="1" dirty="0" smtClean="0">
                <a:solidFill>
                  <a:srgbClr val="7030A0"/>
                </a:solidFill>
              </a:rPr>
              <a:t>(Feeding, Brooding, Lighting )</a:t>
            </a:r>
          </a:p>
          <a:p>
            <a:pPr>
              <a:buFont typeface="Wingdings" pitchFamily="2" charset="2"/>
              <a:buChar char="Ø"/>
            </a:pPr>
            <a:r>
              <a:rPr lang="en-US" sz="2000" b="1" dirty="0" smtClean="0"/>
              <a:t>Books                                                                   =4</a:t>
            </a:r>
          </a:p>
          <a:p>
            <a:pPr>
              <a:buNone/>
            </a:pPr>
            <a:r>
              <a:rPr lang="en-US" sz="2000" b="1" dirty="0" smtClean="0"/>
              <a:t>(</a:t>
            </a:r>
            <a:r>
              <a:rPr lang="en-US" sz="2000" b="1" dirty="0" smtClean="0">
                <a:solidFill>
                  <a:srgbClr val="00B050"/>
                </a:solidFill>
              </a:rPr>
              <a:t>Birds and Animals in Quran</a:t>
            </a:r>
            <a:r>
              <a:rPr lang="en-US" sz="2000" b="1" dirty="0" smtClean="0"/>
              <a:t>, </a:t>
            </a:r>
            <a:r>
              <a:rPr lang="en-US" sz="2000" b="1" dirty="0" smtClean="0">
                <a:solidFill>
                  <a:srgbClr val="002060"/>
                </a:solidFill>
              </a:rPr>
              <a:t>Feeding  Management</a:t>
            </a:r>
            <a:r>
              <a:rPr lang="en-US" sz="2000" b="1" dirty="0" smtClean="0"/>
              <a:t>, </a:t>
            </a:r>
            <a:r>
              <a:rPr lang="en-US" sz="2000" b="1" dirty="0" smtClean="0">
                <a:solidFill>
                  <a:srgbClr val="C00000"/>
                </a:solidFill>
              </a:rPr>
              <a:t>Farm Management </a:t>
            </a:r>
            <a:r>
              <a:rPr lang="en-US" sz="2000" b="1" dirty="0" smtClean="0"/>
              <a:t>, </a:t>
            </a:r>
            <a:r>
              <a:rPr lang="en-US" sz="2000" b="1" dirty="0" smtClean="0">
                <a:solidFill>
                  <a:srgbClr val="FF0000"/>
                </a:solidFill>
              </a:rPr>
              <a:t>Environment Controlled  Housing </a:t>
            </a:r>
            <a:r>
              <a:rPr lang="en-US" sz="2000" b="1" dirty="0" smtClean="0"/>
              <a:t>and  </a:t>
            </a:r>
            <a:r>
              <a:rPr lang="en-US" sz="2000" b="1" dirty="0" smtClean="0">
                <a:solidFill>
                  <a:srgbClr val="7030A0"/>
                </a:solidFill>
              </a:rPr>
              <a:t>Fancy  Birds Production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smtClean="0"/>
              <a:t>)</a:t>
            </a:r>
          </a:p>
          <a:p>
            <a:pPr>
              <a:buFont typeface="Wingdings" pitchFamily="2" charset="2"/>
              <a:buChar char="Ø"/>
            </a:pPr>
            <a:r>
              <a:rPr lang="en-US" sz="2000" b="1" dirty="0" smtClean="0"/>
              <a:t>Book Chapters                                                  = 2</a:t>
            </a:r>
          </a:p>
          <a:p>
            <a:pPr>
              <a:buNone/>
            </a:pPr>
            <a:r>
              <a:rPr lang="en-US" sz="2000" dirty="0" smtClean="0">
                <a:solidFill>
                  <a:srgbClr val="7030A0"/>
                </a:solidFill>
              </a:rPr>
              <a:t>(</a:t>
            </a:r>
            <a:r>
              <a:rPr lang="en-US" sz="2000" b="1" dirty="0" smtClean="0">
                <a:solidFill>
                  <a:srgbClr val="7030A0"/>
                </a:solidFill>
              </a:rPr>
              <a:t>Housing, Bio-security)</a:t>
            </a:r>
          </a:p>
          <a:p>
            <a:pPr>
              <a:buFont typeface="Wingdings" pitchFamily="2" charset="2"/>
              <a:buChar char="Ø"/>
            </a:pPr>
            <a:r>
              <a:rPr lang="en-US" sz="2000" b="1" dirty="0" smtClean="0"/>
              <a:t>Manuals /Reports                                            = 3</a:t>
            </a:r>
          </a:p>
          <a:p>
            <a:pPr>
              <a:buNone/>
            </a:pPr>
            <a:r>
              <a:rPr lang="en-US" sz="2000" b="1" dirty="0" smtClean="0">
                <a:solidFill>
                  <a:srgbClr val="7030A0"/>
                </a:solidFill>
              </a:rPr>
              <a:t>(Farmer Friendly Technologies,  Model Village Development)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800"/>
            <a:ext cx="46482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Books </a:t>
            </a:r>
            <a:endParaRPr lang="en-US" dirty="0"/>
          </a:p>
        </p:txBody>
      </p:sp>
      <p:pic>
        <p:nvPicPr>
          <p:cNvPr id="4" name="Picture 2" descr="C:\Users\Dr Fawwad Ahmad\Desktop\Achievements and Future plan 2022\WhatsApp Image 2022-10-18 at 4.26.39 PM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143000"/>
            <a:ext cx="1828800" cy="2438400"/>
          </a:xfrm>
          <a:prstGeom prst="rect">
            <a:avLst/>
          </a:prstGeom>
          <a:noFill/>
        </p:spPr>
      </p:pic>
      <p:pic>
        <p:nvPicPr>
          <p:cNvPr id="5" name="Picture 3" descr="C:\Users\Dr Fawwad Ahmad\Desktop\Achievements and Future plan 2022\WhatsApp Image 2022-10-18 at 4.26.39 PM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3962400"/>
            <a:ext cx="1885950" cy="2514600"/>
          </a:xfrm>
          <a:prstGeom prst="rect">
            <a:avLst/>
          </a:prstGeom>
          <a:noFill/>
        </p:spPr>
      </p:pic>
      <p:pic>
        <p:nvPicPr>
          <p:cNvPr id="6" name="Picture 4" descr="C:\Users\Dr Fawwad Ahmad\Desktop\Achievements and Future plan 2022\WhatsApp Image 2022-10-18 at 4.26.39 PM (2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1143000"/>
            <a:ext cx="1859931" cy="2479908"/>
          </a:xfrm>
          <a:prstGeom prst="rect">
            <a:avLst/>
          </a:prstGeom>
          <a:noFill/>
        </p:spPr>
      </p:pic>
      <p:pic>
        <p:nvPicPr>
          <p:cNvPr id="7" name="Picture 5" descr="C:\Users\Dr Fawwad Ahmad\Desktop\Achievements and Future plan 2022\WhatsApp Image 2022-10-18 at 4.26.39 PM (9)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3810000"/>
            <a:ext cx="2069481" cy="27593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11879</TotalTime>
  <Words>1190</Words>
  <Application>Microsoft Office PowerPoint</Application>
  <PresentationFormat>On-screen Show (4:3)</PresentationFormat>
  <Paragraphs>220</Paragraphs>
  <Slides>53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Slide 1</vt:lpstr>
      <vt:lpstr>Slide 2</vt:lpstr>
      <vt:lpstr>Qualification</vt:lpstr>
      <vt:lpstr>Achievements</vt:lpstr>
      <vt:lpstr>Slide 5</vt:lpstr>
      <vt:lpstr>Slide 6</vt:lpstr>
      <vt:lpstr>Achievements</vt:lpstr>
      <vt:lpstr>Achievements</vt:lpstr>
      <vt:lpstr>Books </vt:lpstr>
      <vt:lpstr>Books </vt:lpstr>
      <vt:lpstr>Book Chapters</vt:lpstr>
      <vt:lpstr>Manuals and Reports</vt:lpstr>
      <vt:lpstr>Achievements</vt:lpstr>
      <vt:lpstr>Welfare Project 1:  Fee Arrangement for Flood Affected Students of UAF</vt:lpstr>
      <vt:lpstr>Welfare Project 2: School and College Startup Fee for UAF School Kids , Re-Start  Agriculture  Courses in Schools and FSc. Pre-Agriculture  in Colleges working under my Consultancy</vt:lpstr>
      <vt:lpstr>Welfare Project 3: FDT Cancer and Ortho Patients </vt:lpstr>
      <vt:lpstr>Welfare Project 4 Test Lab</vt:lpstr>
      <vt:lpstr>Welfare Project 5 Ambulance Survive</vt:lpstr>
      <vt:lpstr>Welfare Project 6 Free  Medicare Center </vt:lpstr>
      <vt:lpstr>Welfare Project 7: Hospitals Up gradation ( AC, Defibrillators and  Micro-lab FP-20) </vt:lpstr>
      <vt:lpstr>Achievements</vt:lpstr>
      <vt:lpstr>Achievements</vt:lpstr>
      <vt:lpstr>Multidisciplinary Research</vt:lpstr>
      <vt:lpstr>Advisory Services to Poultry and Livestock Equipment Manufacturing Companies</vt:lpstr>
      <vt:lpstr>Research Facilities Developed at UAF</vt:lpstr>
      <vt:lpstr>Pictures of ECH at AN </vt:lpstr>
      <vt:lpstr>Pictures of ECH at PRC </vt:lpstr>
      <vt:lpstr>Research, Projects and Equipment Development</vt:lpstr>
      <vt:lpstr>Research, Projects and Equipment Development</vt:lpstr>
      <vt:lpstr>Farmer Friendly  Equipments  Project  (Gas Brooding System, Gas Brooders Manufacturing Factory Development and Farmers Adaptation  Jarawalla, Shahkoat Bipass.)</vt:lpstr>
      <vt:lpstr>Farmer Friendly Equipments Project Wench System and  Farmer Adaptation Jarranwalla </vt:lpstr>
      <vt:lpstr>Small Scale ECH Remodeling at PRC and Farmer Adaptation  Jirrawalla and Sunmmendri. </vt:lpstr>
      <vt:lpstr>Climate Controller Development at UAF, Controller Manufacturing Factory Development  and Farmers Adaptation Jarranwalla and Summandri</vt:lpstr>
      <vt:lpstr>Layer Cage System Developed at UAF, Cage Manufacturing Factory development  and Farmers Adaptation Shakupura , Summendri</vt:lpstr>
      <vt:lpstr>Coal Brooding System, Coal Brooder Manufacturing Factory Development and Farmers Adaptation Jhang Road, Shahkoot.</vt:lpstr>
      <vt:lpstr>Citrus Pulp Drying Project</vt:lpstr>
      <vt:lpstr>Citrus Pulp Drying Project</vt:lpstr>
      <vt:lpstr>Citrus Pulp Drying Project</vt:lpstr>
      <vt:lpstr>Hydroponics Project</vt:lpstr>
      <vt:lpstr>Hydroponic Project</vt:lpstr>
      <vt:lpstr>Hydroponic Project </vt:lpstr>
      <vt:lpstr>Hydroponic Project for Poultry Feed</vt:lpstr>
      <vt:lpstr>Hydroponic Project</vt:lpstr>
      <vt:lpstr>Consultancy Project Incubator Development, Incubator Manufacturing Factory Development for Fancy Bird Production </vt:lpstr>
      <vt:lpstr>Consultancy Project  Integrated Soft- wares of Poultry Livestock and Agriculture</vt:lpstr>
      <vt:lpstr>Consultancy Project   Corona Virus Air Filtration System and  Cold Plasma Bio-security System </vt:lpstr>
      <vt:lpstr>Slide 47</vt:lpstr>
      <vt:lpstr>Project  Fancy Birds </vt:lpstr>
      <vt:lpstr>Project Fancy Birds</vt:lpstr>
      <vt:lpstr>Exhibitions and Kissan Malas</vt:lpstr>
      <vt:lpstr>Addressing three Important Component of Poultry Sectors</vt:lpstr>
      <vt:lpstr>Future  Plans</vt:lpstr>
      <vt:lpstr>Thanks   UAF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 Fawwad Ahmad</dc:creator>
  <cp:lastModifiedBy>Dr Fawwad Ahmad</cp:lastModifiedBy>
  <cp:revision>186</cp:revision>
  <dcterms:created xsi:type="dcterms:W3CDTF">2006-08-16T00:00:00Z</dcterms:created>
  <dcterms:modified xsi:type="dcterms:W3CDTF">2023-04-27T05:07:56Z</dcterms:modified>
</cp:coreProperties>
</file>